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1.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1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715000" cx="9144000"/>
  <p:notesSz cx="6858000" cy="9144000"/>
  <p:embeddedFontLst>
    <p:embeddedFont>
      <p:font typeface="IBM Plex Sans"/>
      <p:regular r:id="rId21"/>
      <p:bold r:id="rId22"/>
      <p:italic r:id="rId23"/>
      <p:boldItalic r:id="rId24"/>
    </p:embeddedFont>
    <p:embeddedFont>
      <p:font typeface="Proxima Nova"/>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40">
          <p15:clr>
            <a:srgbClr val="747775"/>
          </p15:clr>
        </p15:guide>
        <p15:guide id="2" pos="2880">
          <p15:clr>
            <a:srgbClr val="A4A3A4"/>
          </p15:clr>
        </p15:guide>
      </p15:sldGuideLst>
    </p:ext>
    <p:ext uri="GoogleSlidesCustomDataVersion2">
      <go:slidesCustomData xmlns:go="http://customooxmlschemas.google.com/" r:id="rId29" roundtripDataSignature="AMtx7mgfn/BSi68P7CLXYpk8Zfs+xAk4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FAA13D-C6A1-4D1D-AE8C-B725AE35AB6D}">
  <a:tblStyle styleId="{62FAA13D-C6A1-4D1D-AE8C-B725AE35AB6D}"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CF3"/>
          </a:solidFill>
        </a:fill>
      </a:tcStyle>
    </a:wholeTbl>
    <a:band1H>
      <a:tcTxStyle b="off" i="off"/>
      <a:tcStyle>
        <a:fill>
          <a:solidFill>
            <a:srgbClr val="CAD6E5"/>
          </a:solidFill>
        </a:fill>
      </a:tcStyle>
    </a:band1H>
    <a:band2H>
      <a:tcTxStyle b="off" i="off"/>
    </a:band2H>
    <a:band1V>
      <a:tcTxStyle b="off" i="off"/>
      <a:tcStyle>
        <a:fill>
          <a:solidFill>
            <a:srgbClr val="CAD6E5"/>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F4922881-1072-4A0A-91C2-EFB650C1F307}"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4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IBMPlexSans-bold.fntdata"/><Relationship Id="rId21" Type="http://schemas.openxmlformats.org/officeDocument/2006/relationships/font" Target="fonts/IBMPlexSans-regular.fntdata"/><Relationship Id="rId24" Type="http://schemas.openxmlformats.org/officeDocument/2006/relationships/font" Target="fonts/IBMPlexSans-boldItalic.fntdata"/><Relationship Id="rId23" Type="http://schemas.openxmlformats.org/officeDocument/2006/relationships/font" Target="fonts/IBMPlex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92270033589691"/>
          <c:y val="8.1257212522800881E-2"/>
          <c:w val="0.47757734847580918"/>
          <c:h val="0.83748557495439824"/>
        </c:manualLayout>
      </c:layout>
      <c:barChart>
        <c:barDir val="bar"/>
        <c:grouping val="clustered"/>
        <c:varyColors val="0"/>
        <c:ser>
          <c:idx val="0"/>
          <c:order val="0"/>
          <c:tx>
            <c:strRef>
              <c:f>Hoja1!$B$1</c:f>
              <c:strCache>
                <c:ptCount val="1"/>
                <c:pt idx="0">
                  <c:v>Edad </c:v>
                </c:pt>
              </c:strCache>
            </c:strRef>
          </c:tx>
          <c:spPr>
            <a:solidFill>
              <a:srgbClr val="0B4DD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Proxima Nova" panose="02000506030000020004"/>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16-24</c:v>
                </c:pt>
                <c:pt idx="1">
                  <c:v>25-34</c:v>
                </c:pt>
                <c:pt idx="2">
                  <c:v>35-44</c:v>
                </c:pt>
                <c:pt idx="3">
                  <c:v>45-54</c:v>
                </c:pt>
                <c:pt idx="4">
                  <c:v>55-65</c:v>
                </c:pt>
              </c:strCache>
            </c:strRef>
          </c:cat>
          <c:val>
            <c:numRef>
              <c:f>Hoja1!$B$2:$B$6</c:f>
              <c:numCache>
                <c:formatCode>General</c:formatCode>
                <c:ptCount val="5"/>
                <c:pt idx="0">
                  <c:v>6.9</c:v>
                </c:pt>
                <c:pt idx="1">
                  <c:v>19.600000000000001</c:v>
                </c:pt>
                <c:pt idx="2">
                  <c:v>23.9</c:v>
                </c:pt>
                <c:pt idx="3">
                  <c:v>28.4</c:v>
                </c:pt>
                <c:pt idx="4">
                  <c:v>21.3</c:v>
                </c:pt>
              </c:numCache>
            </c:numRef>
          </c:val>
          <c:extLst>
            <c:ext xmlns:c16="http://schemas.microsoft.com/office/drawing/2014/chart" uri="{C3380CC4-5D6E-409C-BE32-E72D297353CC}">
              <c16:uniqueId val="{00000000-2E6A-4422-87FC-61FA64FCE77B}"/>
            </c:ext>
          </c:extLst>
        </c:ser>
        <c:dLbls>
          <c:showLegendKey val="0"/>
          <c:showVal val="0"/>
          <c:showCatName val="0"/>
          <c:showSerName val="0"/>
          <c:showPercent val="0"/>
          <c:showBubbleSize val="0"/>
        </c:dLbls>
        <c:gapWidth val="199"/>
        <c:axId val="406263928"/>
        <c:axId val="406260688"/>
      </c:barChart>
      <c:catAx>
        <c:axId val="406263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roxima Nova" panose="02000506030000020004"/>
                <a:ea typeface="+mn-ea"/>
                <a:cs typeface="+mn-cs"/>
              </a:defRPr>
            </a:pPr>
            <a:endParaRPr lang="es-ES"/>
          </a:p>
        </c:txPr>
        <c:crossAx val="406260688"/>
        <c:crosses val="autoZero"/>
        <c:auto val="1"/>
        <c:lblAlgn val="ctr"/>
        <c:lblOffset val="100"/>
        <c:noMultiLvlLbl val="0"/>
      </c:catAx>
      <c:valAx>
        <c:axId val="406260688"/>
        <c:scaling>
          <c:orientation val="minMax"/>
        </c:scaling>
        <c:delete val="1"/>
        <c:axPos val="t"/>
        <c:numFmt formatCode="General" sourceLinked="1"/>
        <c:majorTickMark val="none"/>
        <c:minorTickMark val="none"/>
        <c:tickLblPos val="nextTo"/>
        <c:crossAx val="406263928"/>
        <c:crosses val="autoZero"/>
        <c:crossBetween val="between"/>
      </c:valAx>
      <c:spPr>
        <a:noFill/>
        <a:ln>
          <a:noFill/>
        </a:ln>
        <a:effectLst>
          <a:outerShdw blurRad="50800" dist="50800" dir="5400000" sx="14000" sy="14000" algn="ctr" rotWithShape="0">
            <a:srgbClr val="000000">
              <a:alpha val="43137"/>
            </a:srgbClr>
          </a:outerShdw>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clustered"/>
        <c:varyColors val="0"/>
        <c:ser>
          <c:idx val="0"/>
          <c:order val="0"/>
          <c:tx>
            <c:strRef>
              <c:f>Hoja1!$B$1</c:f>
              <c:strCache>
                <c:ptCount val="1"/>
                <c:pt idx="0">
                  <c:v>2025</c:v>
                </c:pt>
              </c:strCache>
            </c:strRef>
          </c:tx>
          <c:spPr>
            <a:solidFill>
              <a:srgbClr val="2087C1"/>
            </a:solidFill>
            <a:ln>
              <a:noFill/>
            </a:ln>
          </c:spPr>
          <c:invertIfNegative val="0"/>
          <c:dPt>
            <c:idx val="0"/>
            <c:invertIfNegative val="0"/>
            <c:bubble3D val="0"/>
            <c:spPr>
              <a:solidFill>
                <a:srgbClr val="0B4DD0"/>
              </a:solidFill>
              <a:ln>
                <a:noFill/>
              </a:ln>
            </c:spPr>
            <c:extLst>
              <c:ext xmlns:c16="http://schemas.microsoft.com/office/drawing/2014/chart" uri="{C3380CC4-5D6E-409C-BE32-E72D297353CC}">
                <c16:uniqueId val="{00000000-3542-4ABC-90FE-1394BD83944F}"/>
              </c:ext>
            </c:extLst>
          </c:dPt>
          <c:dPt>
            <c:idx val="1"/>
            <c:invertIfNegative val="0"/>
            <c:bubble3D val="0"/>
            <c:spPr>
              <a:solidFill>
                <a:srgbClr val="0B4DD0"/>
              </a:solidFill>
              <a:ln>
                <a:noFill/>
              </a:ln>
            </c:spPr>
            <c:extLst>
              <c:ext xmlns:c16="http://schemas.microsoft.com/office/drawing/2014/chart" uri="{C3380CC4-5D6E-409C-BE32-E72D297353CC}">
                <c16:uniqueId val="{00000001-3542-4ABC-90FE-1394BD83944F}"/>
              </c:ext>
            </c:extLst>
          </c:dPt>
          <c:dPt>
            <c:idx val="2"/>
            <c:invertIfNegative val="0"/>
            <c:bubble3D val="0"/>
            <c:spPr>
              <a:solidFill>
                <a:schemeClr val="bg1">
                  <a:lumMod val="75000"/>
                </a:schemeClr>
              </a:solidFill>
              <a:ln>
                <a:noFill/>
              </a:ln>
            </c:spPr>
            <c:extLst>
              <c:ext xmlns:c16="http://schemas.microsoft.com/office/drawing/2014/chart" uri="{C3380CC4-5D6E-409C-BE32-E72D297353CC}">
                <c16:uniqueId val="{00000003-3542-4ABC-90FE-1394BD83944F}"/>
              </c:ext>
            </c:extLst>
          </c:dPt>
          <c:dPt>
            <c:idx val="3"/>
            <c:invertIfNegative val="0"/>
            <c:bubble3D val="0"/>
            <c:spPr>
              <a:solidFill>
                <a:schemeClr val="bg1">
                  <a:lumMod val="75000"/>
                </a:schemeClr>
              </a:solidFill>
              <a:ln>
                <a:noFill/>
              </a:ln>
            </c:spPr>
            <c:extLst>
              <c:ext xmlns:c16="http://schemas.microsoft.com/office/drawing/2014/chart" uri="{C3380CC4-5D6E-409C-BE32-E72D297353CC}">
                <c16:uniqueId val="{00000005-3542-4ABC-90FE-1394BD83944F}"/>
              </c:ext>
            </c:extLst>
          </c:dPt>
          <c:dPt>
            <c:idx val="4"/>
            <c:invertIfNegative val="0"/>
            <c:bubble3D val="0"/>
            <c:spPr>
              <a:solidFill>
                <a:schemeClr val="bg1">
                  <a:lumMod val="75000"/>
                </a:schemeClr>
              </a:solidFill>
              <a:ln>
                <a:noFill/>
              </a:ln>
            </c:spPr>
            <c:extLst>
              <c:ext xmlns:c16="http://schemas.microsoft.com/office/drawing/2014/chart" uri="{C3380CC4-5D6E-409C-BE32-E72D297353CC}">
                <c16:uniqueId val="{00000007-3542-4ABC-90FE-1394BD83944F}"/>
              </c:ext>
            </c:extLst>
          </c:dPt>
          <c:dPt>
            <c:idx val="5"/>
            <c:invertIfNegative val="0"/>
            <c:bubble3D val="0"/>
            <c:spPr>
              <a:solidFill>
                <a:schemeClr val="bg1">
                  <a:lumMod val="75000"/>
                </a:schemeClr>
              </a:solidFill>
              <a:ln>
                <a:noFill/>
              </a:ln>
            </c:spPr>
            <c:extLst>
              <c:ext xmlns:c16="http://schemas.microsoft.com/office/drawing/2014/chart" uri="{C3380CC4-5D6E-409C-BE32-E72D297353CC}">
                <c16:uniqueId val="{00000009-3542-4ABC-90FE-1394BD83944F}"/>
              </c:ext>
            </c:extLst>
          </c:dPt>
          <c:dPt>
            <c:idx val="11"/>
            <c:invertIfNegative val="0"/>
            <c:bubble3D val="0"/>
            <c:extLst>
              <c:ext xmlns:c16="http://schemas.microsoft.com/office/drawing/2014/chart" uri="{C3380CC4-5D6E-409C-BE32-E72D297353CC}">
                <c16:uniqueId val="{0000000A-3542-4ABC-90FE-1394BD83944F}"/>
              </c:ext>
            </c:extLst>
          </c:dPt>
          <c:dPt>
            <c:idx val="13"/>
            <c:invertIfNegative val="0"/>
            <c:bubble3D val="0"/>
            <c:extLst>
              <c:ext xmlns:c16="http://schemas.microsoft.com/office/drawing/2014/chart" uri="{C3380CC4-5D6E-409C-BE32-E72D297353CC}">
                <c16:uniqueId val="{0000000B-3542-4ABC-90FE-1394BD83944F}"/>
              </c:ext>
            </c:extLst>
          </c:dPt>
          <c:dPt>
            <c:idx val="14"/>
            <c:invertIfNegative val="0"/>
            <c:bubble3D val="0"/>
            <c:extLst>
              <c:ext xmlns:c16="http://schemas.microsoft.com/office/drawing/2014/chart" uri="{C3380CC4-5D6E-409C-BE32-E72D297353CC}">
                <c16:uniqueId val="{0000000C-3542-4ABC-90FE-1394BD83944F}"/>
              </c:ext>
            </c:extLst>
          </c:dPt>
          <c:dLbls>
            <c:dLbl>
              <c:idx val="3"/>
              <c:tx>
                <c:rich>
                  <a:bodyPr/>
                  <a:lstStyle/>
                  <a:p>
                    <a:fld id="{51B722B8-45C9-4FC4-BA92-ABD36F3B11F9}"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542-4ABC-90FE-1394BD83944F}"/>
                </c:ext>
              </c:extLst>
            </c:dLbl>
            <c:dLbl>
              <c:idx val="4"/>
              <c:tx>
                <c:rich>
                  <a:bodyPr/>
                  <a:lstStyle/>
                  <a:p>
                    <a:fld id="{FC93BDE2-F781-42A1-B70D-BE36EAAC069F}"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542-4ABC-90FE-1394BD83944F}"/>
                </c:ext>
              </c:extLst>
            </c:dLbl>
            <c:dLbl>
              <c:idx val="5"/>
              <c:tx>
                <c:rich>
                  <a:bodyPr/>
                  <a:lstStyle/>
                  <a:p>
                    <a:fld id="{71A7F121-8583-4444-A637-2FD6FC23ECA4}"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542-4ABC-90FE-1394BD83944F}"/>
                </c:ext>
              </c:extLst>
            </c:dLbl>
            <c:numFmt formatCode="0&quot;%&quot;" sourceLinked="0"/>
            <c:spPr>
              <a:noFill/>
              <a:ln>
                <a:noFill/>
              </a:ln>
              <a:effectLst/>
            </c:spPr>
            <c:txPr>
              <a:bodyPr wrap="none"/>
              <a:lstStyle/>
              <a:p>
                <a:pPr>
                  <a:defRPr sz="1050">
                    <a:solidFill>
                      <a:schemeClr val="tx1"/>
                    </a:solidFill>
                    <a:latin typeface="Proxima Nova" panose="020B0604020202020204" charset="0"/>
                    <a:cs typeface="Proxima Nova" panose="020B060402020202020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Me siento con la obligación de responder</c:v>
                </c:pt>
                <c:pt idx="1">
                  <c:v>Mi puesto de trabajo lo requiere</c:v>
                </c:pt>
                <c:pt idx="2">
                  <c:v>Me quedan asuntos pendientes que debo resolver</c:v>
                </c:pt>
                <c:pt idx="3">
                  <c:v>Siento la necesidad de estar al día de todo, aunque esté de vacaciones</c:v>
                </c:pt>
                <c:pt idx="4">
                  <c:v>Me cuesta mucho desconectar</c:v>
                </c:pt>
                <c:pt idx="5">
                  <c:v>Se considera hora extra, así que la atención está remunerada</c:v>
                </c:pt>
              </c:strCache>
            </c:strRef>
          </c:cat>
          <c:val>
            <c:numRef>
              <c:f>Hoja1!$B$2:$B$7</c:f>
              <c:numCache>
                <c:formatCode>General</c:formatCode>
                <c:ptCount val="6"/>
                <c:pt idx="0">
                  <c:v>40.700000000000003</c:v>
                </c:pt>
                <c:pt idx="1">
                  <c:v>32.1</c:v>
                </c:pt>
                <c:pt idx="2">
                  <c:v>22.8</c:v>
                </c:pt>
                <c:pt idx="3">
                  <c:v>17.600000000000001</c:v>
                </c:pt>
                <c:pt idx="4">
                  <c:v>14.6</c:v>
                </c:pt>
                <c:pt idx="5">
                  <c:v>4.0999999999999996</c:v>
                </c:pt>
              </c:numCache>
            </c:numRef>
          </c:val>
          <c:extLst>
            <c:ext xmlns:c16="http://schemas.microsoft.com/office/drawing/2014/chart" uri="{C3380CC4-5D6E-409C-BE32-E72D297353CC}">
              <c16:uniqueId val="{0000000D-3542-4ABC-90FE-1394BD83944F}"/>
            </c:ext>
          </c:extLst>
        </c:ser>
        <c:dLbls>
          <c:showLegendKey val="0"/>
          <c:showVal val="0"/>
          <c:showCatName val="0"/>
          <c:showSerName val="0"/>
          <c:showPercent val="0"/>
          <c:showBubbleSize val="0"/>
        </c:dLbls>
        <c:gapWidth val="80"/>
        <c:overlap val="-10"/>
        <c:axId val="554032384"/>
        <c:axId val="554033168"/>
      </c:barChart>
      <c:catAx>
        <c:axId val="554032384"/>
        <c:scaling>
          <c:orientation val="maxMin"/>
        </c:scaling>
        <c:delete val="1"/>
        <c:axPos val="l"/>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t"/>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clustered"/>
        <c:varyColors val="0"/>
        <c:ser>
          <c:idx val="0"/>
          <c:order val="0"/>
          <c:tx>
            <c:strRef>
              <c:f>Hoja1!$B$1</c:f>
              <c:strCache>
                <c:ptCount val="1"/>
                <c:pt idx="0">
                  <c:v>Total + Bastante de acuerdo</c:v>
                </c:pt>
              </c:strCache>
            </c:strRef>
          </c:tx>
          <c:spPr>
            <a:solidFill>
              <a:srgbClr val="2087C1"/>
            </a:solidFill>
            <a:ln>
              <a:noFill/>
            </a:ln>
          </c:spPr>
          <c:invertIfNegative val="0"/>
          <c:dPt>
            <c:idx val="0"/>
            <c:invertIfNegative val="0"/>
            <c:bubble3D val="0"/>
            <c:spPr>
              <a:solidFill>
                <a:srgbClr val="0B4DD0"/>
              </a:solidFill>
              <a:ln>
                <a:noFill/>
              </a:ln>
            </c:spPr>
            <c:extLst>
              <c:ext xmlns:c16="http://schemas.microsoft.com/office/drawing/2014/chart" uri="{C3380CC4-5D6E-409C-BE32-E72D297353CC}">
                <c16:uniqueId val="{00000000-5D8E-4A8C-A922-923193327914}"/>
              </c:ext>
            </c:extLst>
          </c:dPt>
          <c:dPt>
            <c:idx val="1"/>
            <c:invertIfNegative val="0"/>
            <c:bubble3D val="0"/>
            <c:spPr>
              <a:solidFill>
                <a:srgbClr val="0B4DD0"/>
              </a:solidFill>
              <a:ln>
                <a:noFill/>
              </a:ln>
            </c:spPr>
            <c:extLst>
              <c:ext xmlns:c16="http://schemas.microsoft.com/office/drawing/2014/chart" uri="{C3380CC4-5D6E-409C-BE32-E72D297353CC}">
                <c16:uniqueId val="{00000001-5D8E-4A8C-A922-923193327914}"/>
              </c:ext>
            </c:extLst>
          </c:dPt>
          <c:dPt>
            <c:idx val="2"/>
            <c:invertIfNegative val="0"/>
            <c:bubble3D val="0"/>
            <c:spPr>
              <a:solidFill>
                <a:schemeClr val="bg1">
                  <a:lumMod val="75000"/>
                </a:schemeClr>
              </a:solidFill>
              <a:ln>
                <a:noFill/>
              </a:ln>
            </c:spPr>
            <c:extLst>
              <c:ext xmlns:c16="http://schemas.microsoft.com/office/drawing/2014/chart" uri="{C3380CC4-5D6E-409C-BE32-E72D297353CC}">
                <c16:uniqueId val="{00000003-5D8E-4A8C-A922-923193327914}"/>
              </c:ext>
            </c:extLst>
          </c:dPt>
          <c:dPt>
            <c:idx val="3"/>
            <c:invertIfNegative val="0"/>
            <c:bubble3D val="0"/>
            <c:spPr>
              <a:solidFill>
                <a:schemeClr val="bg1">
                  <a:lumMod val="75000"/>
                </a:schemeClr>
              </a:solidFill>
              <a:ln>
                <a:noFill/>
              </a:ln>
            </c:spPr>
            <c:extLst>
              <c:ext xmlns:c16="http://schemas.microsoft.com/office/drawing/2014/chart" uri="{C3380CC4-5D6E-409C-BE32-E72D297353CC}">
                <c16:uniqueId val="{00000005-5D8E-4A8C-A922-923193327914}"/>
              </c:ext>
            </c:extLst>
          </c:dPt>
          <c:dPt>
            <c:idx val="4"/>
            <c:invertIfNegative val="0"/>
            <c:bubble3D val="0"/>
            <c:spPr>
              <a:solidFill>
                <a:schemeClr val="bg1">
                  <a:lumMod val="75000"/>
                </a:schemeClr>
              </a:solidFill>
              <a:ln>
                <a:noFill/>
              </a:ln>
            </c:spPr>
            <c:extLst>
              <c:ext xmlns:c16="http://schemas.microsoft.com/office/drawing/2014/chart" uri="{C3380CC4-5D6E-409C-BE32-E72D297353CC}">
                <c16:uniqueId val="{00000007-5D8E-4A8C-A922-923193327914}"/>
              </c:ext>
            </c:extLst>
          </c:dPt>
          <c:dPt>
            <c:idx val="5"/>
            <c:invertIfNegative val="0"/>
            <c:bubble3D val="0"/>
            <c:spPr>
              <a:solidFill>
                <a:schemeClr val="bg1">
                  <a:lumMod val="75000"/>
                </a:schemeClr>
              </a:solidFill>
              <a:ln>
                <a:noFill/>
              </a:ln>
            </c:spPr>
            <c:extLst>
              <c:ext xmlns:c16="http://schemas.microsoft.com/office/drawing/2014/chart" uri="{C3380CC4-5D6E-409C-BE32-E72D297353CC}">
                <c16:uniqueId val="{00000009-5D8E-4A8C-A922-923193327914}"/>
              </c:ext>
            </c:extLst>
          </c:dPt>
          <c:dPt>
            <c:idx val="11"/>
            <c:invertIfNegative val="0"/>
            <c:bubble3D val="0"/>
            <c:extLst>
              <c:ext xmlns:c16="http://schemas.microsoft.com/office/drawing/2014/chart" uri="{C3380CC4-5D6E-409C-BE32-E72D297353CC}">
                <c16:uniqueId val="{0000000A-5D8E-4A8C-A922-923193327914}"/>
              </c:ext>
            </c:extLst>
          </c:dPt>
          <c:dPt>
            <c:idx val="13"/>
            <c:invertIfNegative val="0"/>
            <c:bubble3D val="0"/>
            <c:extLst>
              <c:ext xmlns:c16="http://schemas.microsoft.com/office/drawing/2014/chart" uri="{C3380CC4-5D6E-409C-BE32-E72D297353CC}">
                <c16:uniqueId val="{0000000B-5D8E-4A8C-A922-923193327914}"/>
              </c:ext>
            </c:extLst>
          </c:dPt>
          <c:dPt>
            <c:idx val="14"/>
            <c:invertIfNegative val="0"/>
            <c:bubble3D val="0"/>
            <c:extLst>
              <c:ext xmlns:c16="http://schemas.microsoft.com/office/drawing/2014/chart" uri="{C3380CC4-5D6E-409C-BE32-E72D297353CC}">
                <c16:uniqueId val="{0000000C-5D8E-4A8C-A922-923193327914}"/>
              </c:ext>
            </c:extLst>
          </c:dPt>
          <c:dLbls>
            <c:dLbl>
              <c:idx val="3"/>
              <c:tx>
                <c:rich>
                  <a:bodyPr/>
                  <a:lstStyle/>
                  <a:p>
                    <a:fld id="{51B722B8-45C9-4FC4-BA92-ABD36F3B11F9}"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D8E-4A8C-A922-923193327914}"/>
                </c:ext>
              </c:extLst>
            </c:dLbl>
            <c:dLbl>
              <c:idx val="4"/>
              <c:tx>
                <c:rich>
                  <a:bodyPr/>
                  <a:lstStyle/>
                  <a:p>
                    <a:fld id="{FC93BDE2-F781-42A1-B70D-BE36EAAC069F}"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D8E-4A8C-A922-923193327914}"/>
                </c:ext>
              </c:extLst>
            </c:dLbl>
            <c:dLbl>
              <c:idx val="5"/>
              <c:tx>
                <c:rich>
                  <a:bodyPr/>
                  <a:lstStyle/>
                  <a:p>
                    <a:fld id="{71A7F121-8583-4444-A637-2FD6FC23ECA4}"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D8E-4A8C-A922-923193327914}"/>
                </c:ext>
              </c:extLst>
            </c:dLbl>
            <c:numFmt formatCode="0&quot;%&quot;" sourceLinked="0"/>
            <c:spPr>
              <a:noFill/>
              <a:ln>
                <a:noFill/>
              </a:ln>
              <a:effectLst/>
            </c:spPr>
            <c:txPr>
              <a:bodyPr wrap="none"/>
              <a:lstStyle/>
              <a:p>
                <a:pPr>
                  <a:defRPr sz="1050">
                    <a:solidFill>
                      <a:schemeClr val="tx1"/>
                    </a:solidFill>
                    <a:latin typeface="Proxima Nova" panose="020B0604020202020204" charset="0"/>
                    <a:cs typeface="Proxima Nova" panose="020B060402020202020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Me siento con la obligación de responder</c:v>
                </c:pt>
                <c:pt idx="1">
                  <c:v>Mi puesto de trabajo lo requiere</c:v>
                </c:pt>
                <c:pt idx="2">
                  <c:v>Me quedan asuntos pendientes que debo resolver</c:v>
                </c:pt>
                <c:pt idx="3">
                  <c:v>Siento la necesidad de estar al día de todo, aunque esté de vacaciones</c:v>
                </c:pt>
                <c:pt idx="4">
                  <c:v>Me cuesta mucho desconectar</c:v>
                </c:pt>
                <c:pt idx="5">
                  <c:v>Se considera hora extra, así que la atención está remunerada</c:v>
                </c:pt>
              </c:strCache>
            </c:strRef>
          </c:cat>
          <c:val>
            <c:numRef>
              <c:f>Hoja1!$B$2:$B$7</c:f>
              <c:numCache>
                <c:formatCode>General</c:formatCode>
                <c:ptCount val="6"/>
                <c:pt idx="0">
                  <c:v>42.1</c:v>
                </c:pt>
                <c:pt idx="1">
                  <c:v>33.1</c:v>
                </c:pt>
                <c:pt idx="2">
                  <c:v>21.9</c:v>
                </c:pt>
                <c:pt idx="3">
                  <c:v>18.399999999999999</c:v>
                </c:pt>
                <c:pt idx="4">
                  <c:v>15.4</c:v>
                </c:pt>
                <c:pt idx="5">
                  <c:v>3.6</c:v>
                </c:pt>
              </c:numCache>
            </c:numRef>
          </c:val>
          <c:extLst>
            <c:ext xmlns:c16="http://schemas.microsoft.com/office/drawing/2014/chart" uri="{C3380CC4-5D6E-409C-BE32-E72D297353CC}">
              <c16:uniqueId val="{0000000D-5D8E-4A8C-A922-923193327914}"/>
            </c:ext>
          </c:extLst>
        </c:ser>
        <c:dLbls>
          <c:showLegendKey val="0"/>
          <c:showVal val="0"/>
          <c:showCatName val="0"/>
          <c:showSerName val="0"/>
          <c:showPercent val="0"/>
          <c:showBubbleSize val="0"/>
        </c:dLbls>
        <c:gapWidth val="80"/>
        <c:overlap val="-10"/>
        <c:axId val="554032384"/>
        <c:axId val="554033168"/>
      </c:barChart>
      <c:catAx>
        <c:axId val="554032384"/>
        <c:scaling>
          <c:orientation val="maxMin"/>
        </c:scaling>
        <c:delete val="1"/>
        <c:axPos val="l"/>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t"/>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clustered"/>
        <c:varyColors val="0"/>
        <c:ser>
          <c:idx val="0"/>
          <c:order val="0"/>
          <c:tx>
            <c:strRef>
              <c:f>Hoja1!$B$1</c:f>
              <c:strCache>
                <c:ptCount val="1"/>
                <c:pt idx="0">
                  <c:v>2025</c:v>
                </c:pt>
              </c:strCache>
            </c:strRef>
          </c:tx>
          <c:spPr>
            <a:solidFill>
              <a:srgbClr val="0B4DD0"/>
            </a:solidFill>
            <a:ln>
              <a:noFill/>
            </a:ln>
          </c:spPr>
          <c:invertIfNegative val="0"/>
          <c:dPt>
            <c:idx val="0"/>
            <c:invertIfNegative val="0"/>
            <c:bubble3D val="0"/>
            <c:extLst>
              <c:ext xmlns:c16="http://schemas.microsoft.com/office/drawing/2014/chart" uri="{C3380CC4-5D6E-409C-BE32-E72D297353CC}">
                <c16:uniqueId val="{00000000-9902-40B4-A9F6-82B595700971}"/>
              </c:ext>
            </c:extLst>
          </c:dPt>
          <c:dPt>
            <c:idx val="1"/>
            <c:invertIfNegative val="0"/>
            <c:bubble3D val="0"/>
            <c:extLst>
              <c:ext xmlns:c16="http://schemas.microsoft.com/office/drawing/2014/chart" uri="{C3380CC4-5D6E-409C-BE32-E72D297353CC}">
                <c16:uniqueId val="{00000001-9902-40B4-A9F6-82B595700971}"/>
              </c:ext>
            </c:extLst>
          </c:dPt>
          <c:dPt>
            <c:idx val="2"/>
            <c:invertIfNegative val="0"/>
            <c:bubble3D val="0"/>
            <c:extLst>
              <c:ext xmlns:c16="http://schemas.microsoft.com/office/drawing/2014/chart" uri="{C3380CC4-5D6E-409C-BE32-E72D297353CC}">
                <c16:uniqueId val="{00000002-9902-40B4-A9F6-82B595700971}"/>
              </c:ext>
            </c:extLst>
          </c:dPt>
          <c:dPt>
            <c:idx val="3"/>
            <c:invertIfNegative val="0"/>
            <c:bubble3D val="0"/>
            <c:extLst>
              <c:ext xmlns:c16="http://schemas.microsoft.com/office/drawing/2014/chart" uri="{C3380CC4-5D6E-409C-BE32-E72D297353CC}">
                <c16:uniqueId val="{00000003-9902-40B4-A9F6-82B595700971}"/>
              </c:ext>
            </c:extLst>
          </c:dPt>
          <c:dPt>
            <c:idx val="4"/>
            <c:invertIfNegative val="0"/>
            <c:bubble3D val="0"/>
            <c:extLst>
              <c:ext xmlns:c16="http://schemas.microsoft.com/office/drawing/2014/chart" uri="{C3380CC4-5D6E-409C-BE32-E72D297353CC}">
                <c16:uniqueId val="{00000004-9902-40B4-A9F6-82B595700971}"/>
              </c:ext>
            </c:extLst>
          </c:dPt>
          <c:dPt>
            <c:idx val="5"/>
            <c:invertIfNegative val="0"/>
            <c:bubble3D val="0"/>
            <c:extLst>
              <c:ext xmlns:c16="http://schemas.microsoft.com/office/drawing/2014/chart" uri="{C3380CC4-5D6E-409C-BE32-E72D297353CC}">
                <c16:uniqueId val="{00000005-9902-40B4-A9F6-82B595700971}"/>
              </c:ext>
            </c:extLst>
          </c:dPt>
          <c:dPt>
            <c:idx val="7"/>
            <c:invertIfNegative val="0"/>
            <c:bubble3D val="0"/>
            <c:spPr>
              <a:solidFill>
                <a:schemeClr val="tx1"/>
              </a:solidFill>
              <a:ln>
                <a:noFill/>
              </a:ln>
            </c:spPr>
            <c:extLst>
              <c:ext xmlns:c16="http://schemas.microsoft.com/office/drawing/2014/chart" uri="{C3380CC4-5D6E-409C-BE32-E72D297353CC}">
                <c16:uniqueId val="{00000007-9902-40B4-A9F6-82B595700971}"/>
              </c:ext>
            </c:extLst>
          </c:dPt>
          <c:dPt>
            <c:idx val="11"/>
            <c:invertIfNegative val="0"/>
            <c:bubble3D val="0"/>
            <c:extLst>
              <c:ext xmlns:c16="http://schemas.microsoft.com/office/drawing/2014/chart" uri="{C3380CC4-5D6E-409C-BE32-E72D297353CC}">
                <c16:uniqueId val="{00000008-9902-40B4-A9F6-82B595700971}"/>
              </c:ext>
            </c:extLst>
          </c:dPt>
          <c:dPt>
            <c:idx val="13"/>
            <c:invertIfNegative val="0"/>
            <c:bubble3D val="0"/>
            <c:extLst>
              <c:ext xmlns:c16="http://schemas.microsoft.com/office/drawing/2014/chart" uri="{C3380CC4-5D6E-409C-BE32-E72D297353CC}">
                <c16:uniqueId val="{00000009-9902-40B4-A9F6-82B595700971}"/>
              </c:ext>
            </c:extLst>
          </c:dPt>
          <c:dPt>
            <c:idx val="14"/>
            <c:invertIfNegative val="0"/>
            <c:bubble3D val="0"/>
            <c:extLst>
              <c:ext xmlns:c16="http://schemas.microsoft.com/office/drawing/2014/chart" uri="{C3380CC4-5D6E-409C-BE32-E72D297353CC}">
                <c16:uniqueId val="{0000000A-9902-40B4-A9F6-82B595700971}"/>
              </c:ext>
            </c:extLst>
          </c:dPt>
          <c:dLbls>
            <c:dLbl>
              <c:idx val="3"/>
              <c:tx>
                <c:rich>
                  <a:bodyPr/>
                  <a:lstStyle/>
                  <a:p>
                    <a:fld id="{51B722B8-45C9-4FC4-BA92-ABD36F3B11F9}"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902-40B4-A9F6-82B595700971}"/>
                </c:ext>
              </c:extLst>
            </c:dLbl>
            <c:dLbl>
              <c:idx val="4"/>
              <c:tx>
                <c:rich>
                  <a:bodyPr/>
                  <a:lstStyle/>
                  <a:p>
                    <a:fld id="{FC93BDE2-F781-42A1-B70D-BE36EAAC069F}"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902-40B4-A9F6-82B595700971}"/>
                </c:ext>
              </c:extLst>
            </c:dLbl>
            <c:dLbl>
              <c:idx val="5"/>
              <c:tx>
                <c:rich>
                  <a:bodyPr/>
                  <a:lstStyle/>
                  <a:p>
                    <a:fld id="{71A7F121-8583-4444-A637-2FD6FC23ECA4}"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902-40B4-A9F6-82B595700971}"/>
                </c:ext>
              </c:extLst>
            </c:dLbl>
            <c:numFmt formatCode="0&quot;%&quot;" sourceLinked="0"/>
            <c:spPr>
              <a:noFill/>
              <a:ln>
                <a:noFill/>
              </a:ln>
              <a:effectLst/>
            </c:spPr>
            <c:txPr>
              <a:bodyPr wrap="none"/>
              <a:lstStyle/>
              <a:p>
                <a:pPr>
                  <a:defRPr sz="1050">
                    <a:solidFill>
                      <a:schemeClr val="tx1"/>
                    </a:solidFill>
                    <a:latin typeface="Proxima Nova" panose="020B0604020202020204" charset="0"/>
                    <a:cs typeface="Proxima Nova" panose="020B060402020202020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Hoja1!$A$2:$A$9</c:f>
              <c:strCache>
                <c:ptCount val="8"/>
                <c:pt idx="0">
                  <c:v>Sí, promueve comunicaciones para sensibilizar a los empleados/as sobre el derecho a la desconexión digital</c:v>
                </c:pt>
                <c:pt idx="1">
                  <c:v>Sí, existen mensajes automáticos en los que se informa del horario de atención y se facilita un contacto alternativo en caso de emergencia</c:v>
                </c:pt>
                <c:pt idx="2">
                  <c:v>Sí, hay establecidas unas guardias o turnos rotativos para atender en caso de ser necesario</c:v>
                </c:pt>
                <c:pt idx="3">
                  <c:v>Sí, existe prohibición o limitación expresa sobre convocar reuniones fuera del horario laboral</c:v>
                </c:pt>
                <c:pt idx="4">
                  <c:v>Sí, promueve comunicaciones para concienciar a los proveedores y clientes de mi empresa sobre el derecho a la desconexión digital de los empleados/as</c:v>
                </c:pt>
                <c:pt idx="5">
                  <c:v>Sí, hay un canal de denuncia o un responsable al que dirigirse en caso de que no se cumpla la desconexión digital</c:v>
                </c:pt>
                <c:pt idx="6">
                  <c:v>Sí, tiene un sistema de alertas que me avisa cuando me he conectado fuera del horario o cuando he sobrepasado el tiempo de mi jornada diaria</c:v>
                </c:pt>
                <c:pt idx="7">
                  <c:v>No tiene ninguna medida implementada</c:v>
                </c:pt>
              </c:strCache>
            </c:strRef>
          </c:cat>
          <c:val>
            <c:numRef>
              <c:f>Hoja1!$B$2:$B$9</c:f>
              <c:numCache>
                <c:formatCode>General</c:formatCode>
                <c:ptCount val="8"/>
                <c:pt idx="0">
                  <c:v>9.3000000000000007</c:v>
                </c:pt>
                <c:pt idx="1">
                  <c:v>8.6</c:v>
                </c:pt>
                <c:pt idx="2">
                  <c:v>7.4</c:v>
                </c:pt>
                <c:pt idx="3">
                  <c:v>7.1</c:v>
                </c:pt>
                <c:pt idx="4">
                  <c:v>5.9</c:v>
                </c:pt>
                <c:pt idx="5">
                  <c:v>5.7</c:v>
                </c:pt>
                <c:pt idx="6">
                  <c:v>4.0999999999999996</c:v>
                </c:pt>
                <c:pt idx="7">
                  <c:v>66.099999999999994</c:v>
                </c:pt>
              </c:numCache>
            </c:numRef>
          </c:val>
          <c:extLst>
            <c:ext xmlns:c16="http://schemas.microsoft.com/office/drawing/2014/chart" uri="{C3380CC4-5D6E-409C-BE32-E72D297353CC}">
              <c16:uniqueId val="{0000000B-9902-40B4-A9F6-82B595700971}"/>
            </c:ext>
          </c:extLst>
        </c:ser>
        <c:dLbls>
          <c:showLegendKey val="0"/>
          <c:showVal val="0"/>
          <c:showCatName val="0"/>
          <c:showSerName val="0"/>
          <c:showPercent val="0"/>
          <c:showBubbleSize val="0"/>
        </c:dLbls>
        <c:gapWidth val="80"/>
        <c:overlap val="-10"/>
        <c:axId val="554032384"/>
        <c:axId val="554033168"/>
      </c:barChart>
      <c:catAx>
        <c:axId val="554032384"/>
        <c:scaling>
          <c:orientation val="maxMin"/>
        </c:scaling>
        <c:delete val="1"/>
        <c:axPos val="l"/>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t"/>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Edad </c:v>
                </c:pt>
              </c:strCache>
            </c:strRef>
          </c:tx>
          <c:spPr>
            <a:solidFill>
              <a:srgbClr val="0B4DD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Proxima Nova" panose="02000506030000020004"/>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Andalucía</c:v>
                </c:pt>
                <c:pt idx="1">
                  <c:v>Catalunya</c:v>
                </c:pt>
                <c:pt idx="2">
                  <c:v>Comunitat Valenciana</c:v>
                </c:pt>
                <c:pt idx="3">
                  <c:v>Madrid</c:v>
                </c:pt>
                <c:pt idx="4">
                  <c:v>País Vasco</c:v>
                </c:pt>
                <c:pt idx="5">
                  <c:v>Resto</c:v>
                </c:pt>
              </c:strCache>
            </c:strRef>
          </c:cat>
          <c:val>
            <c:numRef>
              <c:f>Hoja1!$B$2:$B$7</c:f>
              <c:numCache>
                <c:formatCode>General</c:formatCode>
                <c:ptCount val="6"/>
                <c:pt idx="0">
                  <c:v>16.899999999999999</c:v>
                </c:pt>
                <c:pt idx="1">
                  <c:v>17.2</c:v>
                </c:pt>
                <c:pt idx="2" formatCode="0.0">
                  <c:v>11</c:v>
                </c:pt>
                <c:pt idx="3">
                  <c:v>15.8</c:v>
                </c:pt>
                <c:pt idx="4">
                  <c:v>4.4000000000000004</c:v>
                </c:pt>
                <c:pt idx="5">
                  <c:v>34.799999999999997</c:v>
                </c:pt>
              </c:numCache>
            </c:numRef>
          </c:val>
          <c:extLst>
            <c:ext xmlns:c16="http://schemas.microsoft.com/office/drawing/2014/chart" uri="{C3380CC4-5D6E-409C-BE32-E72D297353CC}">
              <c16:uniqueId val="{00000000-9B6C-4220-A737-939E641AA321}"/>
            </c:ext>
          </c:extLst>
        </c:ser>
        <c:dLbls>
          <c:dLblPos val="outEnd"/>
          <c:showLegendKey val="0"/>
          <c:showVal val="1"/>
          <c:showCatName val="0"/>
          <c:showSerName val="0"/>
          <c:showPercent val="0"/>
          <c:showBubbleSize val="0"/>
        </c:dLbls>
        <c:gapWidth val="182"/>
        <c:axId val="406263928"/>
        <c:axId val="406260688"/>
      </c:barChart>
      <c:catAx>
        <c:axId val="406263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Proxima Nova" panose="02000506030000020004"/>
                <a:ea typeface="+mn-ea"/>
                <a:cs typeface="+mn-cs"/>
              </a:defRPr>
            </a:pPr>
            <a:endParaRPr lang="es-ES"/>
          </a:p>
        </c:txPr>
        <c:crossAx val="406260688"/>
        <c:crosses val="autoZero"/>
        <c:auto val="1"/>
        <c:lblAlgn val="ctr"/>
        <c:lblOffset val="100"/>
        <c:noMultiLvlLbl val="0"/>
      </c:catAx>
      <c:valAx>
        <c:axId val="406260688"/>
        <c:scaling>
          <c:orientation val="minMax"/>
        </c:scaling>
        <c:delete val="1"/>
        <c:axPos val="t"/>
        <c:numFmt formatCode="General" sourceLinked="1"/>
        <c:majorTickMark val="none"/>
        <c:minorTickMark val="none"/>
        <c:tickLblPos val="nextTo"/>
        <c:crossAx val="406263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18932599084604"/>
          <c:y val="8.1257212522800881E-2"/>
          <c:w val="0.74534725906375876"/>
          <c:h val="0.83748557495439824"/>
        </c:manualLayout>
      </c:layout>
      <c:barChart>
        <c:barDir val="bar"/>
        <c:grouping val="clustered"/>
        <c:varyColors val="0"/>
        <c:ser>
          <c:idx val="0"/>
          <c:order val="0"/>
          <c:tx>
            <c:strRef>
              <c:f>Hoja1!$B$1</c:f>
              <c:strCache>
                <c:ptCount val="1"/>
                <c:pt idx="0">
                  <c:v>Situación laboral </c:v>
                </c:pt>
              </c:strCache>
            </c:strRef>
          </c:tx>
          <c:spPr>
            <a:solidFill>
              <a:srgbClr val="0B4DD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Proxima Nova" panose="02000506030000020004"/>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Sí, soy asalariado/a y tengo un trabajo con contrato indefinido</c:v>
                </c:pt>
                <c:pt idx="1">
                  <c:v>Sí, soy asalariado/a y tengo un trabajo con contrato temporal (por sustitución…)</c:v>
                </c:pt>
                <c:pt idx="2">
                  <c:v>Sí, soy autónomo/a y trabajo por proyectos</c:v>
                </c:pt>
                <c:pt idx="3">
                  <c:v>No, hace más de 11 meses que no trabajo. Los últimos 3 meses he buscado empleo activamente</c:v>
                </c:pt>
                <c:pt idx="4">
                  <c:v>Sí, soy asalariado/a y tengo un trabajo con contrato fijo discontinuo</c:v>
                </c:pt>
                <c:pt idx="5">
                  <c:v>No, hace 11 meses o menos que no trabajo. Los últimos 3 meses he buscado empleo activamente</c:v>
                </c:pt>
                <c:pt idx="6">
                  <c:v>Sí, soy asalariado/a y tengo un trabajo con contrato formativo (convenio de prácticas, formación…)</c:v>
                </c:pt>
                <c:pt idx="7">
                  <c:v>No, solo he tenido convenios de prácticas/formación. Los últimos 3 meses he buscado empleo activamente</c:v>
                </c:pt>
              </c:strCache>
            </c:strRef>
          </c:cat>
          <c:val>
            <c:numRef>
              <c:f>Hoja1!$B$2:$B$9</c:f>
              <c:numCache>
                <c:formatCode>General</c:formatCode>
                <c:ptCount val="8"/>
                <c:pt idx="0" formatCode="0.0">
                  <c:v>69</c:v>
                </c:pt>
                <c:pt idx="1">
                  <c:v>7.3</c:v>
                </c:pt>
                <c:pt idx="2" formatCode="0.0">
                  <c:v>6</c:v>
                </c:pt>
                <c:pt idx="3">
                  <c:v>5.7</c:v>
                </c:pt>
                <c:pt idx="4">
                  <c:v>5.5</c:v>
                </c:pt>
                <c:pt idx="5">
                  <c:v>4.8</c:v>
                </c:pt>
                <c:pt idx="6">
                  <c:v>0.8</c:v>
                </c:pt>
                <c:pt idx="7">
                  <c:v>0.8</c:v>
                </c:pt>
              </c:numCache>
            </c:numRef>
          </c:val>
          <c:extLst>
            <c:ext xmlns:c16="http://schemas.microsoft.com/office/drawing/2014/chart" uri="{C3380CC4-5D6E-409C-BE32-E72D297353CC}">
              <c16:uniqueId val="{00000000-C45E-4E6B-8A24-5F5BA54B63C0}"/>
            </c:ext>
          </c:extLst>
        </c:ser>
        <c:dLbls>
          <c:dLblPos val="outEnd"/>
          <c:showLegendKey val="0"/>
          <c:showVal val="1"/>
          <c:showCatName val="0"/>
          <c:showSerName val="0"/>
          <c:showPercent val="0"/>
          <c:showBubbleSize val="0"/>
        </c:dLbls>
        <c:gapWidth val="117"/>
        <c:axId val="406263928"/>
        <c:axId val="406260688"/>
      </c:barChart>
      <c:catAx>
        <c:axId val="406263928"/>
        <c:scaling>
          <c:orientation val="maxMin"/>
        </c:scaling>
        <c:delete val="1"/>
        <c:axPos val="l"/>
        <c:numFmt formatCode="General" sourceLinked="1"/>
        <c:majorTickMark val="none"/>
        <c:minorTickMark val="none"/>
        <c:tickLblPos val="nextTo"/>
        <c:crossAx val="406260688"/>
        <c:crosses val="autoZero"/>
        <c:auto val="1"/>
        <c:lblAlgn val="ctr"/>
        <c:lblOffset val="100"/>
        <c:noMultiLvlLbl val="0"/>
      </c:catAx>
      <c:valAx>
        <c:axId val="406260688"/>
        <c:scaling>
          <c:orientation val="minMax"/>
        </c:scaling>
        <c:delete val="1"/>
        <c:axPos val="t"/>
        <c:numFmt formatCode="0.0" sourceLinked="1"/>
        <c:majorTickMark val="none"/>
        <c:minorTickMark val="none"/>
        <c:tickLblPos val="nextTo"/>
        <c:crossAx val="406263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clustered"/>
        <c:varyColors val="0"/>
        <c:ser>
          <c:idx val="0"/>
          <c:order val="0"/>
          <c:tx>
            <c:strRef>
              <c:f>Hoja1!$C$1</c:f>
              <c:strCache>
                <c:ptCount val="1"/>
                <c:pt idx="0">
                  <c:v>2025</c:v>
                </c:pt>
              </c:strCache>
            </c:strRef>
          </c:tx>
          <c:invertIfNegative val="0"/>
          <c:dPt>
            <c:idx val="0"/>
            <c:invertIfNegative val="0"/>
            <c:bubble3D val="0"/>
            <c:spPr>
              <a:solidFill>
                <a:srgbClr val="0B4DD0"/>
              </a:solidFill>
            </c:spPr>
            <c:extLst>
              <c:ext xmlns:c16="http://schemas.microsoft.com/office/drawing/2014/chart" uri="{C3380CC4-5D6E-409C-BE32-E72D297353CC}">
                <c16:uniqueId val="{00000009-8869-4DEC-8C12-B54837357B01}"/>
              </c:ext>
            </c:extLst>
          </c:dPt>
          <c:dPt>
            <c:idx val="1"/>
            <c:invertIfNegative val="0"/>
            <c:bubble3D val="0"/>
            <c:spPr>
              <a:solidFill>
                <a:srgbClr val="FE777F"/>
              </a:solidFill>
            </c:spPr>
            <c:extLst>
              <c:ext xmlns:c16="http://schemas.microsoft.com/office/drawing/2014/chart" uri="{C3380CC4-5D6E-409C-BE32-E72D297353CC}">
                <c16:uniqueId val="{00000001-8869-4DEC-8C12-B54837357B01}"/>
              </c:ext>
            </c:extLst>
          </c:dPt>
          <c:dPt>
            <c:idx val="2"/>
            <c:invertIfNegative val="0"/>
            <c:bubble3D val="0"/>
            <c:spPr>
              <a:solidFill>
                <a:srgbClr val="F05A59"/>
              </a:solidFill>
            </c:spPr>
            <c:extLst>
              <c:ext xmlns:c16="http://schemas.microsoft.com/office/drawing/2014/chart" uri="{C3380CC4-5D6E-409C-BE32-E72D297353CC}">
                <c16:uniqueId val="{00000003-8869-4DEC-8C12-B54837357B01}"/>
              </c:ext>
            </c:extLst>
          </c:dPt>
          <c:dPt>
            <c:idx val="3"/>
            <c:invertIfNegative val="0"/>
            <c:bubble3D val="0"/>
            <c:spPr>
              <a:solidFill>
                <a:srgbClr val="D9382C"/>
              </a:solidFill>
            </c:spPr>
            <c:extLst>
              <c:ext xmlns:c16="http://schemas.microsoft.com/office/drawing/2014/chart" uri="{C3380CC4-5D6E-409C-BE32-E72D297353CC}">
                <c16:uniqueId val="{00000005-8869-4DEC-8C12-B54837357B01}"/>
              </c:ext>
            </c:extLst>
          </c:dPt>
          <c:dPt>
            <c:idx val="11"/>
            <c:invertIfNegative val="0"/>
            <c:bubble3D val="0"/>
            <c:extLst>
              <c:ext xmlns:c16="http://schemas.microsoft.com/office/drawing/2014/chart" uri="{C3380CC4-5D6E-409C-BE32-E72D297353CC}">
                <c16:uniqueId val="{00000006-8869-4DEC-8C12-B54837357B01}"/>
              </c:ext>
            </c:extLst>
          </c:dPt>
          <c:dPt>
            <c:idx val="13"/>
            <c:invertIfNegative val="0"/>
            <c:bubble3D val="0"/>
            <c:extLst>
              <c:ext xmlns:c16="http://schemas.microsoft.com/office/drawing/2014/chart" uri="{C3380CC4-5D6E-409C-BE32-E72D297353CC}">
                <c16:uniqueId val="{00000007-8869-4DEC-8C12-B54837357B01}"/>
              </c:ext>
            </c:extLst>
          </c:dPt>
          <c:dPt>
            <c:idx val="14"/>
            <c:invertIfNegative val="0"/>
            <c:bubble3D val="0"/>
            <c:extLst>
              <c:ext xmlns:c16="http://schemas.microsoft.com/office/drawing/2014/chart" uri="{C3380CC4-5D6E-409C-BE32-E72D297353CC}">
                <c16:uniqueId val="{00000008-8869-4DEC-8C12-B54837357B0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69-4DEC-8C12-B54837357B0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69-4DEC-8C12-B54837357B0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69-4DEC-8C12-B54837357B0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69-4DEC-8C12-B54837357B01}"/>
                </c:ext>
              </c:extLst>
            </c:dLbl>
            <c:numFmt formatCode="0&quot;%&quot;" sourceLinked="0"/>
            <c:spPr>
              <a:noFill/>
              <a:ln>
                <a:noFill/>
              </a:ln>
              <a:effectLst/>
            </c:spPr>
            <c:txPr>
              <a:bodyPr wrap="square" lIns="38100" tIns="19050" rIns="38100" bIns="19050" anchor="ctr">
                <a:spAutoFit/>
              </a:bodyPr>
              <a:lstStyle/>
              <a:p>
                <a:pPr>
                  <a:defRPr sz="1400">
                    <a:latin typeface="Proxima Nova" panose="020B0604020202020204" charset="0"/>
                    <a:cs typeface="Proxima Nova" panose="020B0604020202020204" charset="0"/>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Hoja1!$A$2:$A$5</c:f>
              <c:strCache>
                <c:ptCount val="4"/>
                <c:pt idx="0">
                  <c:v>Por norma general, no estoy pendiente del trabajo hasta el comienzo del siguiente día laboral</c:v>
                </c:pt>
                <c:pt idx="1">
                  <c:v>Aunque desconecto de mi trabajo, suelo pensar en las tareas que tengo pendientes</c:v>
                </c:pt>
                <c:pt idx="2">
                  <c:v>Suelo estar pendiente por si surge algo que tenga que solucionar, aunque si no es inmediato lo gestiono en la siguiente</c:v>
                </c:pt>
                <c:pt idx="3">
                  <c:v>Por norma general estoy pendiente de mi trabajo, aunque no haya nada urgente</c:v>
                </c:pt>
              </c:strCache>
            </c:strRef>
          </c:cat>
          <c:val>
            <c:numRef>
              <c:f>Hoja1!$C$2:$C$5</c:f>
              <c:numCache>
                <c:formatCode>General</c:formatCode>
                <c:ptCount val="4"/>
                <c:pt idx="0">
                  <c:v>46.7</c:v>
                </c:pt>
                <c:pt idx="1">
                  <c:v>29.2</c:v>
                </c:pt>
                <c:pt idx="2">
                  <c:v>16</c:v>
                </c:pt>
                <c:pt idx="3">
                  <c:v>8.1999999999999993</c:v>
                </c:pt>
              </c:numCache>
            </c:numRef>
          </c:val>
          <c:extLst>
            <c:ext xmlns:c16="http://schemas.microsoft.com/office/drawing/2014/chart" uri="{C3380CC4-5D6E-409C-BE32-E72D297353CC}">
              <c16:uniqueId val="{0000000A-8869-4DEC-8C12-B54837357B01}"/>
            </c:ext>
          </c:extLst>
        </c:ser>
        <c:dLbls>
          <c:showLegendKey val="0"/>
          <c:showVal val="0"/>
          <c:showCatName val="0"/>
          <c:showSerName val="0"/>
          <c:showPercent val="0"/>
          <c:showBubbleSize val="0"/>
        </c:dLbls>
        <c:gapWidth val="80"/>
        <c:overlap val="-10"/>
        <c:axId val="554032384"/>
        <c:axId val="554033168"/>
      </c:barChart>
      <c:catAx>
        <c:axId val="554032384"/>
        <c:scaling>
          <c:orientation val="maxMin"/>
        </c:scaling>
        <c:delete val="1"/>
        <c:axPos val="l"/>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t"/>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40115725845296E-2"/>
          <c:y val="0"/>
          <c:w val="0.95574742659607037"/>
          <c:h val="1"/>
        </c:manualLayout>
      </c:layout>
      <c:barChart>
        <c:barDir val="col"/>
        <c:grouping val="stacked"/>
        <c:varyColors val="0"/>
        <c:ser>
          <c:idx val="0"/>
          <c:order val="0"/>
          <c:tx>
            <c:strRef>
              <c:f>Hoja1!$B$1</c:f>
              <c:strCache>
                <c:ptCount val="1"/>
                <c:pt idx="0">
                  <c:v>Siempre que sea necesario</c:v>
                </c:pt>
              </c:strCache>
            </c:strRef>
          </c:tx>
          <c:spPr>
            <a:solidFill>
              <a:srgbClr val="D9382C"/>
            </a:solidFill>
            <a:ln>
              <a:noFill/>
            </a:ln>
          </c:spPr>
          <c:invertIfNegative val="0"/>
          <c:dPt>
            <c:idx val="3"/>
            <c:invertIfNegative val="0"/>
            <c:bubble3D val="0"/>
            <c:extLst>
              <c:ext xmlns:c16="http://schemas.microsoft.com/office/drawing/2014/chart" uri="{C3380CC4-5D6E-409C-BE32-E72D297353CC}">
                <c16:uniqueId val="{00000000-5DD0-4BB9-AD7D-6A3A3CDD5C73}"/>
              </c:ext>
            </c:extLst>
          </c:dPt>
          <c:dPt>
            <c:idx val="4"/>
            <c:invertIfNegative val="0"/>
            <c:bubble3D val="0"/>
            <c:extLst>
              <c:ext xmlns:c16="http://schemas.microsoft.com/office/drawing/2014/chart" uri="{C3380CC4-5D6E-409C-BE32-E72D297353CC}">
                <c16:uniqueId val="{00000001-5DD0-4BB9-AD7D-6A3A3CDD5C73}"/>
              </c:ext>
            </c:extLst>
          </c:dPt>
          <c:dPt>
            <c:idx val="11"/>
            <c:invertIfNegative val="0"/>
            <c:bubble3D val="0"/>
            <c:extLst>
              <c:ext xmlns:c16="http://schemas.microsoft.com/office/drawing/2014/chart" uri="{C3380CC4-5D6E-409C-BE32-E72D297353CC}">
                <c16:uniqueId val="{00000002-5DD0-4BB9-AD7D-6A3A3CDD5C73}"/>
              </c:ext>
            </c:extLst>
          </c:dPt>
          <c:dPt>
            <c:idx val="13"/>
            <c:invertIfNegative val="0"/>
            <c:bubble3D val="0"/>
            <c:extLst>
              <c:ext xmlns:c16="http://schemas.microsoft.com/office/drawing/2014/chart" uri="{C3380CC4-5D6E-409C-BE32-E72D297353CC}">
                <c16:uniqueId val="{00000003-5DD0-4BB9-AD7D-6A3A3CDD5C73}"/>
              </c:ext>
            </c:extLst>
          </c:dPt>
          <c:dPt>
            <c:idx val="14"/>
            <c:invertIfNegative val="0"/>
            <c:bubble3D val="0"/>
            <c:extLst>
              <c:ext xmlns:c16="http://schemas.microsoft.com/office/drawing/2014/chart" uri="{C3380CC4-5D6E-409C-BE32-E72D297353CC}">
                <c16:uniqueId val="{00000004-5DD0-4BB9-AD7D-6A3A3CDD5C73}"/>
              </c:ext>
            </c:extLst>
          </c:dPt>
          <c:dLbls>
            <c:numFmt formatCode="0&quot;%&quot;" sourceLinked="0"/>
            <c:spPr>
              <a:noFill/>
              <a:ln>
                <a:noFill/>
              </a:ln>
              <a:effectLst/>
            </c:spPr>
            <c:txPr>
              <a:bodyPr wrap="none" anchorCtr="0"/>
              <a:lstStyle/>
              <a:p>
                <a:pPr algn="ctr">
                  <a:defRPr lang="en-US" sz="1100" b="0" i="0" u="none" strike="noStrike" kern="1200" baseline="0">
                    <a:solidFill>
                      <a:srgbClr val="FFFFFF"/>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Hoja1!$A$8:$A$12</c:f>
              <c:strCache>
                <c:ptCount val="5"/>
                <c:pt idx="0">
                  <c:v>Fuera de horario laboral</c:v>
                </c:pt>
                <c:pt idx="1">
                  <c:v>Fuera de horario laboral</c:v>
                </c:pt>
                <c:pt idx="2">
                  <c:v>Fuera de horario laboral</c:v>
                </c:pt>
                <c:pt idx="3">
                  <c:v>Fuera de horario laboral</c:v>
                </c:pt>
                <c:pt idx="4">
                  <c:v>Fuera de horario laboral</c:v>
                </c:pt>
              </c:strCache>
            </c:strRef>
          </c:cat>
          <c:val>
            <c:numRef>
              <c:f>Hoja1!$B$8:$B$12</c:f>
              <c:numCache>
                <c:formatCode>0.0</c:formatCode>
                <c:ptCount val="5"/>
                <c:pt idx="0" formatCode="General">
                  <c:v>27.9</c:v>
                </c:pt>
                <c:pt idx="1">
                  <c:v>28</c:v>
                </c:pt>
                <c:pt idx="2">
                  <c:v>29.6</c:v>
                </c:pt>
                <c:pt idx="3">
                  <c:v>33.4</c:v>
                </c:pt>
                <c:pt idx="4">
                  <c:v>41.8</c:v>
                </c:pt>
              </c:numCache>
            </c:numRef>
          </c:val>
          <c:extLst>
            <c:ext xmlns:c16="http://schemas.microsoft.com/office/drawing/2014/chart" uri="{C3380CC4-5D6E-409C-BE32-E72D297353CC}">
              <c16:uniqueId val="{00000005-5DD0-4BB9-AD7D-6A3A3CDD5C73}"/>
            </c:ext>
          </c:extLst>
        </c:ser>
        <c:ser>
          <c:idx val="1"/>
          <c:order val="1"/>
          <c:tx>
            <c:strRef>
              <c:f>Hoja1!$C$1</c:f>
              <c:strCache>
                <c:ptCount val="1"/>
                <c:pt idx="0">
                  <c:v>A veces</c:v>
                </c:pt>
              </c:strCache>
            </c:strRef>
          </c:tx>
          <c:spPr>
            <a:solidFill>
              <a:srgbClr val="FE777F"/>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tx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Hoja1!$A$8:$A$12</c:f>
              <c:strCache>
                <c:ptCount val="5"/>
                <c:pt idx="0">
                  <c:v>Fuera de horario laboral</c:v>
                </c:pt>
                <c:pt idx="1">
                  <c:v>Fuera de horario laboral</c:v>
                </c:pt>
                <c:pt idx="2">
                  <c:v>Fuera de horario laboral</c:v>
                </c:pt>
                <c:pt idx="3">
                  <c:v>Fuera de horario laboral</c:v>
                </c:pt>
                <c:pt idx="4">
                  <c:v>Fuera de horario laboral</c:v>
                </c:pt>
              </c:strCache>
            </c:strRef>
          </c:cat>
          <c:val>
            <c:numRef>
              <c:f>Hoja1!$C$8:$C$12</c:f>
              <c:numCache>
                <c:formatCode>General</c:formatCode>
                <c:ptCount val="5"/>
                <c:pt idx="0">
                  <c:v>45.3</c:v>
                </c:pt>
                <c:pt idx="1">
                  <c:v>42.9</c:v>
                </c:pt>
                <c:pt idx="2">
                  <c:v>42.8</c:v>
                </c:pt>
                <c:pt idx="3">
                  <c:v>41.9</c:v>
                </c:pt>
                <c:pt idx="4">
                  <c:v>40.4</c:v>
                </c:pt>
              </c:numCache>
            </c:numRef>
          </c:val>
          <c:extLst>
            <c:ext xmlns:c16="http://schemas.microsoft.com/office/drawing/2014/chart" uri="{C3380CC4-5D6E-409C-BE32-E72D297353CC}">
              <c16:uniqueId val="{00000006-5DD0-4BB9-AD7D-6A3A3CDD5C73}"/>
            </c:ext>
          </c:extLst>
        </c:ser>
        <c:ser>
          <c:idx val="2"/>
          <c:order val="2"/>
          <c:tx>
            <c:strRef>
              <c:f>Hoja1!$D$1</c:f>
              <c:strCache>
                <c:ptCount val="1"/>
                <c:pt idx="0">
                  <c:v>Nunca</c:v>
                </c:pt>
              </c:strCache>
            </c:strRef>
          </c:tx>
          <c:spPr>
            <a:solidFill>
              <a:srgbClr val="0B4DD0"/>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bg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Hoja1!$A$8:$A$12</c:f>
              <c:strCache>
                <c:ptCount val="5"/>
                <c:pt idx="0">
                  <c:v>Fuera de horario laboral</c:v>
                </c:pt>
                <c:pt idx="1">
                  <c:v>Fuera de horario laboral</c:v>
                </c:pt>
                <c:pt idx="2">
                  <c:v>Fuera de horario laboral</c:v>
                </c:pt>
                <c:pt idx="3">
                  <c:v>Fuera de horario laboral</c:v>
                </c:pt>
                <c:pt idx="4">
                  <c:v>Fuera de horario laboral</c:v>
                </c:pt>
              </c:strCache>
            </c:strRef>
          </c:cat>
          <c:val>
            <c:numRef>
              <c:f>Hoja1!$D$8:$D$12</c:f>
              <c:numCache>
                <c:formatCode>General</c:formatCode>
                <c:ptCount val="5"/>
                <c:pt idx="0">
                  <c:v>26.8</c:v>
                </c:pt>
                <c:pt idx="1">
                  <c:v>29.1</c:v>
                </c:pt>
                <c:pt idx="2">
                  <c:v>27.4</c:v>
                </c:pt>
                <c:pt idx="3">
                  <c:v>24.6</c:v>
                </c:pt>
                <c:pt idx="4">
                  <c:v>17.8</c:v>
                </c:pt>
              </c:numCache>
            </c:numRef>
          </c:val>
          <c:extLst>
            <c:ext xmlns:c16="http://schemas.microsoft.com/office/drawing/2014/chart" uri="{C3380CC4-5D6E-409C-BE32-E72D297353CC}">
              <c16:uniqueId val="{00000007-5DD0-4BB9-AD7D-6A3A3CDD5C73}"/>
            </c:ext>
          </c:extLst>
        </c:ser>
        <c:dLbls>
          <c:showLegendKey val="0"/>
          <c:showVal val="0"/>
          <c:showCatName val="0"/>
          <c:showSerName val="0"/>
          <c:showPercent val="0"/>
          <c:showBubbleSize val="0"/>
        </c:dLbls>
        <c:gapWidth val="40"/>
        <c:overlap val="100"/>
        <c:serLines/>
        <c:axId val="554032384"/>
        <c:axId val="554033168"/>
      </c:barChart>
      <c:catAx>
        <c:axId val="554032384"/>
        <c:scaling>
          <c:orientation val="maxMin"/>
        </c:scaling>
        <c:delete val="1"/>
        <c:axPos val="t"/>
        <c:numFmt formatCode="General" sourceLinked="0"/>
        <c:majorTickMark val="out"/>
        <c:minorTickMark val="none"/>
        <c:tickLblPos val="nextTo"/>
        <c:crossAx val="554033168"/>
        <c:crosses val="autoZero"/>
        <c:auto val="1"/>
        <c:lblAlgn val="ctr"/>
        <c:lblOffset val="110"/>
        <c:noMultiLvlLbl val="0"/>
      </c:catAx>
      <c:valAx>
        <c:axId val="554033168"/>
        <c:scaling>
          <c:orientation val="maxMin"/>
          <c:max val="100"/>
        </c:scaling>
        <c:delete val="1"/>
        <c:axPos val="r"/>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40115725845296E-2"/>
          <c:y val="0"/>
          <c:w val="0.95574742659607037"/>
          <c:h val="1"/>
        </c:manualLayout>
      </c:layout>
      <c:barChart>
        <c:barDir val="col"/>
        <c:grouping val="stacked"/>
        <c:varyColors val="0"/>
        <c:ser>
          <c:idx val="0"/>
          <c:order val="0"/>
          <c:tx>
            <c:strRef>
              <c:f>Hoja1!$B$1</c:f>
              <c:strCache>
                <c:ptCount val="1"/>
                <c:pt idx="0">
                  <c:v>Siempre que sea necesario</c:v>
                </c:pt>
              </c:strCache>
            </c:strRef>
          </c:tx>
          <c:spPr>
            <a:solidFill>
              <a:srgbClr val="D9382C"/>
            </a:solidFill>
            <a:ln>
              <a:noFill/>
            </a:ln>
          </c:spPr>
          <c:invertIfNegative val="0"/>
          <c:dPt>
            <c:idx val="0"/>
            <c:invertIfNegative val="0"/>
            <c:bubble3D val="0"/>
            <c:extLst>
              <c:ext xmlns:c16="http://schemas.microsoft.com/office/drawing/2014/chart" uri="{C3380CC4-5D6E-409C-BE32-E72D297353CC}">
                <c16:uniqueId val="{00000000-6F7E-4DC3-B2A2-739D0C394A83}"/>
              </c:ext>
            </c:extLst>
          </c:dPt>
          <c:dPt>
            <c:idx val="1"/>
            <c:invertIfNegative val="0"/>
            <c:bubble3D val="0"/>
            <c:extLst>
              <c:ext xmlns:c16="http://schemas.microsoft.com/office/drawing/2014/chart" uri="{C3380CC4-5D6E-409C-BE32-E72D297353CC}">
                <c16:uniqueId val="{00000001-6F7E-4DC3-B2A2-739D0C394A83}"/>
              </c:ext>
            </c:extLst>
          </c:dPt>
          <c:dPt>
            <c:idx val="4"/>
            <c:invertIfNegative val="0"/>
            <c:bubble3D val="0"/>
            <c:extLst>
              <c:ext xmlns:c16="http://schemas.microsoft.com/office/drawing/2014/chart" uri="{C3380CC4-5D6E-409C-BE32-E72D297353CC}">
                <c16:uniqueId val="{00000002-6F7E-4DC3-B2A2-739D0C394A83}"/>
              </c:ext>
            </c:extLst>
          </c:dPt>
          <c:dPt>
            <c:idx val="11"/>
            <c:invertIfNegative val="0"/>
            <c:bubble3D val="0"/>
            <c:extLst>
              <c:ext xmlns:c16="http://schemas.microsoft.com/office/drawing/2014/chart" uri="{C3380CC4-5D6E-409C-BE32-E72D297353CC}">
                <c16:uniqueId val="{00000003-6F7E-4DC3-B2A2-739D0C394A83}"/>
              </c:ext>
            </c:extLst>
          </c:dPt>
          <c:dPt>
            <c:idx val="13"/>
            <c:invertIfNegative val="0"/>
            <c:bubble3D val="0"/>
            <c:extLst>
              <c:ext xmlns:c16="http://schemas.microsoft.com/office/drawing/2014/chart" uri="{C3380CC4-5D6E-409C-BE32-E72D297353CC}">
                <c16:uniqueId val="{00000004-6F7E-4DC3-B2A2-739D0C394A83}"/>
              </c:ext>
            </c:extLst>
          </c:dPt>
          <c:dPt>
            <c:idx val="14"/>
            <c:invertIfNegative val="0"/>
            <c:bubble3D val="0"/>
            <c:extLst>
              <c:ext xmlns:c16="http://schemas.microsoft.com/office/drawing/2014/chart" uri="{C3380CC4-5D6E-409C-BE32-E72D297353CC}">
                <c16:uniqueId val="{00000005-6F7E-4DC3-B2A2-739D0C394A83}"/>
              </c:ext>
            </c:extLst>
          </c:dPt>
          <c:dLbls>
            <c:dLbl>
              <c:idx val="1"/>
              <c:layout>
                <c:manualLayout>
                  <c:x val="-1.1898883847218331E-2"/>
                  <c:y val="7.349452135538814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7E-4DC3-B2A2-739D0C394A83}"/>
                </c:ext>
              </c:extLst>
            </c:dLbl>
            <c:numFmt formatCode="0&quot;%&quot;" sourceLinked="0"/>
            <c:spPr>
              <a:noFill/>
              <a:ln>
                <a:noFill/>
              </a:ln>
              <a:effectLst/>
            </c:spPr>
            <c:txPr>
              <a:bodyPr wrap="none" anchorCtr="0"/>
              <a:lstStyle/>
              <a:p>
                <a:pPr algn="ctr">
                  <a:defRPr lang="en-US" sz="1100" b="0" i="0" u="none" strike="noStrike" kern="1200" baseline="0">
                    <a:solidFill>
                      <a:schemeClr val="bg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Hoja1!$A$2:$A$6</c:f>
              <c:strCache>
                <c:ptCount val="5"/>
                <c:pt idx="0">
                  <c:v>Vacaciones</c:v>
                </c:pt>
                <c:pt idx="1">
                  <c:v>Vacaciones</c:v>
                </c:pt>
                <c:pt idx="2">
                  <c:v>Vacaciones</c:v>
                </c:pt>
                <c:pt idx="3">
                  <c:v>Vacaciones</c:v>
                </c:pt>
                <c:pt idx="4">
                  <c:v>Vacaciones</c:v>
                </c:pt>
              </c:strCache>
            </c:strRef>
          </c:cat>
          <c:val>
            <c:numRef>
              <c:f>Hoja1!$B$2:$B$6</c:f>
              <c:numCache>
                <c:formatCode>General</c:formatCode>
                <c:ptCount val="5"/>
                <c:pt idx="0">
                  <c:v>23</c:v>
                </c:pt>
                <c:pt idx="1">
                  <c:v>21.7</c:v>
                </c:pt>
                <c:pt idx="2">
                  <c:v>25</c:v>
                </c:pt>
                <c:pt idx="3">
                  <c:v>28.3</c:v>
                </c:pt>
                <c:pt idx="4">
                  <c:v>35.6</c:v>
                </c:pt>
              </c:numCache>
            </c:numRef>
          </c:val>
          <c:extLst>
            <c:ext xmlns:c16="http://schemas.microsoft.com/office/drawing/2014/chart" uri="{C3380CC4-5D6E-409C-BE32-E72D297353CC}">
              <c16:uniqueId val="{00000006-6F7E-4DC3-B2A2-739D0C394A83}"/>
            </c:ext>
          </c:extLst>
        </c:ser>
        <c:ser>
          <c:idx val="1"/>
          <c:order val="1"/>
          <c:tx>
            <c:strRef>
              <c:f>Hoja1!$C$1</c:f>
              <c:strCache>
                <c:ptCount val="1"/>
                <c:pt idx="0">
                  <c:v>A veces</c:v>
                </c:pt>
              </c:strCache>
            </c:strRef>
          </c:tx>
          <c:spPr>
            <a:solidFill>
              <a:srgbClr val="FE777F"/>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tx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Hoja1!$A$2:$A$6</c:f>
              <c:strCache>
                <c:ptCount val="5"/>
                <c:pt idx="0">
                  <c:v>Vacaciones</c:v>
                </c:pt>
                <c:pt idx="1">
                  <c:v>Vacaciones</c:v>
                </c:pt>
                <c:pt idx="2">
                  <c:v>Vacaciones</c:v>
                </c:pt>
                <c:pt idx="3">
                  <c:v>Vacaciones</c:v>
                </c:pt>
                <c:pt idx="4">
                  <c:v>Vacaciones</c:v>
                </c:pt>
              </c:strCache>
            </c:strRef>
          </c:cat>
          <c:val>
            <c:numRef>
              <c:f>Hoja1!$C$2:$C$6</c:f>
              <c:numCache>
                <c:formatCode>General</c:formatCode>
                <c:ptCount val="5"/>
                <c:pt idx="0">
                  <c:v>39.6</c:v>
                </c:pt>
                <c:pt idx="1">
                  <c:v>37.4</c:v>
                </c:pt>
                <c:pt idx="2">
                  <c:v>36.799999999999997</c:v>
                </c:pt>
                <c:pt idx="3">
                  <c:v>36</c:v>
                </c:pt>
                <c:pt idx="4">
                  <c:v>38.299999999999997</c:v>
                </c:pt>
              </c:numCache>
            </c:numRef>
          </c:val>
          <c:extLst>
            <c:ext xmlns:c16="http://schemas.microsoft.com/office/drawing/2014/chart" uri="{C3380CC4-5D6E-409C-BE32-E72D297353CC}">
              <c16:uniqueId val="{00000007-6F7E-4DC3-B2A2-739D0C394A83}"/>
            </c:ext>
          </c:extLst>
        </c:ser>
        <c:ser>
          <c:idx val="2"/>
          <c:order val="2"/>
          <c:tx>
            <c:strRef>
              <c:f>Hoja1!$D$1</c:f>
              <c:strCache>
                <c:ptCount val="1"/>
                <c:pt idx="0">
                  <c:v>Nunca</c:v>
                </c:pt>
              </c:strCache>
            </c:strRef>
          </c:tx>
          <c:spPr>
            <a:solidFill>
              <a:srgbClr val="0B4DD0"/>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bg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Hoja1!$A$2:$A$6</c:f>
              <c:strCache>
                <c:ptCount val="5"/>
                <c:pt idx="0">
                  <c:v>Vacaciones</c:v>
                </c:pt>
                <c:pt idx="1">
                  <c:v>Vacaciones</c:v>
                </c:pt>
                <c:pt idx="2">
                  <c:v>Vacaciones</c:v>
                </c:pt>
                <c:pt idx="3">
                  <c:v>Vacaciones</c:v>
                </c:pt>
                <c:pt idx="4">
                  <c:v>Vacaciones</c:v>
                </c:pt>
              </c:strCache>
            </c:strRef>
          </c:cat>
          <c:val>
            <c:numRef>
              <c:f>Hoja1!$D$2:$D$6</c:f>
              <c:numCache>
                <c:formatCode>General</c:formatCode>
                <c:ptCount val="5"/>
                <c:pt idx="0">
                  <c:v>37.4</c:v>
                </c:pt>
                <c:pt idx="1">
                  <c:v>40.799999999999997</c:v>
                </c:pt>
                <c:pt idx="2">
                  <c:v>38.299999999999997</c:v>
                </c:pt>
                <c:pt idx="3">
                  <c:v>35.700000000000003</c:v>
                </c:pt>
                <c:pt idx="4">
                  <c:v>26.2</c:v>
                </c:pt>
              </c:numCache>
            </c:numRef>
          </c:val>
          <c:extLst>
            <c:ext xmlns:c16="http://schemas.microsoft.com/office/drawing/2014/chart" uri="{C3380CC4-5D6E-409C-BE32-E72D297353CC}">
              <c16:uniqueId val="{00000008-6F7E-4DC3-B2A2-739D0C394A83}"/>
            </c:ext>
          </c:extLst>
        </c:ser>
        <c:dLbls>
          <c:showLegendKey val="0"/>
          <c:showVal val="0"/>
          <c:showCatName val="0"/>
          <c:showSerName val="0"/>
          <c:showPercent val="0"/>
          <c:showBubbleSize val="0"/>
        </c:dLbls>
        <c:gapWidth val="40"/>
        <c:overlap val="100"/>
        <c:serLines/>
        <c:axId val="554032384"/>
        <c:axId val="554033168"/>
      </c:barChart>
      <c:catAx>
        <c:axId val="554032384"/>
        <c:scaling>
          <c:orientation val="maxMin"/>
        </c:scaling>
        <c:delete val="1"/>
        <c:axPos val="t"/>
        <c:numFmt formatCode="General" sourceLinked="0"/>
        <c:majorTickMark val="out"/>
        <c:minorTickMark val="none"/>
        <c:tickLblPos val="nextTo"/>
        <c:crossAx val="554033168"/>
        <c:crosses val="autoZero"/>
        <c:auto val="1"/>
        <c:lblAlgn val="ctr"/>
        <c:lblOffset val="110"/>
        <c:noMultiLvlLbl val="0"/>
      </c:catAx>
      <c:valAx>
        <c:axId val="554033168"/>
        <c:scaling>
          <c:orientation val="maxMin"/>
          <c:max val="100"/>
        </c:scaling>
        <c:delete val="1"/>
        <c:axPos val="r"/>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40115725845296E-2"/>
          <c:y val="0"/>
          <c:w val="0.95574742659607037"/>
          <c:h val="1"/>
        </c:manualLayout>
      </c:layout>
      <c:barChart>
        <c:barDir val="col"/>
        <c:grouping val="stacked"/>
        <c:varyColors val="0"/>
        <c:ser>
          <c:idx val="0"/>
          <c:order val="0"/>
          <c:tx>
            <c:strRef>
              <c:f>Hoja1!$B$1</c:f>
              <c:strCache>
                <c:ptCount val="1"/>
                <c:pt idx="0">
                  <c:v>Siempre que sea necesario</c:v>
                </c:pt>
              </c:strCache>
            </c:strRef>
          </c:tx>
          <c:spPr>
            <a:solidFill>
              <a:srgbClr val="0B4DD0"/>
            </a:solidFill>
            <a:ln>
              <a:noFill/>
            </a:ln>
          </c:spPr>
          <c:invertIfNegative val="0"/>
          <c:dPt>
            <c:idx val="3"/>
            <c:invertIfNegative val="0"/>
            <c:bubble3D val="0"/>
            <c:extLst>
              <c:ext xmlns:c16="http://schemas.microsoft.com/office/drawing/2014/chart" uri="{C3380CC4-5D6E-409C-BE32-E72D297353CC}">
                <c16:uniqueId val="{00000000-04B9-4CDA-8186-B6D64AC2E71F}"/>
              </c:ext>
            </c:extLst>
          </c:dPt>
          <c:dPt>
            <c:idx val="4"/>
            <c:invertIfNegative val="0"/>
            <c:bubble3D val="0"/>
            <c:extLst>
              <c:ext xmlns:c16="http://schemas.microsoft.com/office/drawing/2014/chart" uri="{C3380CC4-5D6E-409C-BE32-E72D297353CC}">
                <c16:uniqueId val="{00000001-04B9-4CDA-8186-B6D64AC2E71F}"/>
              </c:ext>
            </c:extLst>
          </c:dPt>
          <c:dPt>
            <c:idx val="11"/>
            <c:invertIfNegative val="0"/>
            <c:bubble3D val="0"/>
            <c:extLst>
              <c:ext xmlns:c16="http://schemas.microsoft.com/office/drawing/2014/chart" uri="{C3380CC4-5D6E-409C-BE32-E72D297353CC}">
                <c16:uniqueId val="{00000002-04B9-4CDA-8186-B6D64AC2E71F}"/>
              </c:ext>
            </c:extLst>
          </c:dPt>
          <c:dPt>
            <c:idx val="13"/>
            <c:invertIfNegative val="0"/>
            <c:bubble3D val="0"/>
            <c:extLst>
              <c:ext xmlns:c16="http://schemas.microsoft.com/office/drawing/2014/chart" uri="{C3380CC4-5D6E-409C-BE32-E72D297353CC}">
                <c16:uniqueId val="{00000003-04B9-4CDA-8186-B6D64AC2E71F}"/>
              </c:ext>
            </c:extLst>
          </c:dPt>
          <c:dPt>
            <c:idx val="14"/>
            <c:invertIfNegative val="0"/>
            <c:bubble3D val="0"/>
            <c:extLst>
              <c:ext xmlns:c16="http://schemas.microsoft.com/office/drawing/2014/chart" uri="{C3380CC4-5D6E-409C-BE32-E72D297353CC}">
                <c16:uniqueId val="{00000004-04B9-4CDA-8186-B6D64AC2E71F}"/>
              </c:ext>
            </c:extLst>
          </c:dPt>
          <c:dLbls>
            <c:numFmt formatCode="0&quot;%&quot;" sourceLinked="0"/>
            <c:spPr>
              <a:noFill/>
              <a:ln>
                <a:noFill/>
              </a:ln>
              <a:effectLst/>
            </c:spPr>
            <c:txPr>
              <a:bodyPr wrap="none" anchorCtr="0"/>
              <a:lstStyle/>
              <a:p>
                <a:pPr algn="ctr">
                  <a:defRPr lang="en-US" sz="1100" b="0" i="0" u="none" strike="noStrike" kern="1200" baseline="0">
                    <a:solidFill>
                      <a:srgbClr val="FFFFFF"/>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Hoja1!$A$2:$A$7</c:f>
              <c:strCache>
                <c:ptCount val="6"/>
                <c:pt idx="0">
                  <c:v>TOTAL</c:v>
                </c:pt>
                <c:pt idx="1">
                  <c:v>16_24</c:v>
                </c:pt>
                <c:pt idx="2">
                  <c:v>25_34</c:v>
                </c:pt>
                <c:pt idx="3">
                  <c:v>35_44</c:v>
                </c:pt>
                <c:pt idx="4">
                  <c:v>45_54</c:v>
                </c:pt>
                <c:pt idx="5">
                  <c:v>55_65</c:v>
                </c:pt>
              </c:strCache>
            </c:strRef>
          </c:cat>
          <c:val>
            <c:numRef>
              <c:f>Hoja1!$B$2:$B$7</c:f>
              <c:numCache>
                <c:formatCode>General</c:formatCode>
                <c:ptCount val="6"/>
                <c:pt idx="0">
                  <c:v>26.8</c:v>
                </c:pt>
                <c:pt idx="1">
                  <c:v>29.3</c:v>
                </c:pt>
                <c:pt idx="2">
                  <c:v>27.8</c:v>
                </c:pt>
                <c:pt idx="3">
                  <c:v>28.8</c:v>
                </c:pt>
                <c:pt idx="4" formatCode="0.0">
                  <c:v>25</c:v>
                </c:pt>
                <c:pt idx="5">
                  <c:v>25.2</c:v>
                </c:pt>
              </c:numCache>
            </c:numRef>
          </c:val>
          <c:extLst>
            <c:ext xmlns:c16="http://schemas.microsoft.com/office/drawing/2014/chart" uri="{C3380CC4-5D6E-409C-BE32-E72D297353CC}">
              <c16:uniqueId val="{00000005-04B9-4CDA-8186-B6D64AC2E71F}"/>
            </c:ext>
          </c:extLst>
        </c:ser>
        <c:ser>
          <c:idx val="1"/>
          <c:order val="1"/>
          <c:tx>
            <c:strRef>
              <c:f>Hoja1!$C$1</c:f>
              <c:strCache>
                <c:ptCount val="1"/>
                <c:pt idx="0">
                  <c:v>A veces</c:v>
                </c:pt>
              </c:strCache>
            </c:strRef>
          </c:tx>
          <c:spPr>
            <a:solidFill>
              <a:srgbClr val="FE777F"/>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tx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Hoja1!$A$2:$A$7</c:f>
              <c:strCache>
                <c:ptCount val="6"/>
                <c:pt idx="0">
                  <c:v>TOTAL</c:v>
                </c:pt>
                <c:pt idx="1">
                  <c:v>16_24</c:v>
                </c:pt>
                <c:pt idx="2">
                  <c:v>25_34</c:v>
                </c:pt>
                <c:pt idx="3">
                  <c:v>35_44</c:v>
                </c:pt>
                <c:pt idx="4">
                  <c:v>45_54</c:v>
                </c:pt>
                <c:pt idx="5">
                  <c:v>55_65</c:v>
                </c:pt>
              </c:strCache>
            </c:strRef>
          </c:cat>
          <c:val>
            <c:numRef>
              <c:f>Hoja1!$C$2:$C$7</c:f>
              <c:numCache>
                <c:formatCode>General</c:formatCode>
                <c:ptCount val="6"/>
                <c:pt idx="0">
                  <c:v>45.3</c:v>
                </c:pt>
                <c:pt idx="1">
                  <c:v>44.6</c:v>
                </c:pt>
                <c:pt idx="2" formatCode="0.0">
                  <c:v>48</c:v>
                </c:pt>
                <c:pt idx="3">
                  <c:v>47.3</c:v>
                </c:pt>
                <c:pt idx="4">
                  <c:v>44.6</c:v>
                </c:pt>
                <c:pt idx="5">
                  <c:v>41.9</c:v>
                </c:pt>
              </c:numCache>
            </c:numRef>
          </c:val>
          <c:extLst>
            <c:ext xmlns:c16="http://schemas.microsoft.com/office/drawing/2014/chart" uri="{C3380CC4-5D6E-409C-BE32-E72D297353CC}">
              <c16:uniqueId val="{00000006-04B9-4CDA-8186-B6D64AC2E71F}"/>
            </c:ext>
          </c:extLst>
        </c:ser>
        <c:ser>
          <c:idx val="2"/>
          <c:order val="2"/>
          <c:tx>
            <c:strRef>
              <c:f>Hoja1!$D$1</c:f>
              <c:strCache>
                <c:ptCount val="1"/>
                <c:pt idx="0">
                  <c:v>Nunca</c:v>
                </c:pt>
              </c:strCache>
            </c:strRef>
          </c:tx>
          <c:spPr>
            <a:solidFill>
              <a:srgbClr val="D9382C"/>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bg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Hoja1!$A$2:$A$7</c:f>
              <c:strCache>
                <c:ptCount val="6"/>
                <c:pt idx="0">
                  <c:v>TOTAL</c:v>
                </c:pt>
                <c:pt idx="1">
                  <c:v>16_24</c:v>
                </c:pt>
                <c:pt idx="2">
                  <c:v>25_34</c:v>
                </c:pt>
                <c:pt idx="3">
                  <c:v>35_44</c:v>
                </c:pt>
                <c:pt idx="4">
                  <c:v>45_54</c:v>
                </c:pt>
                <c:pt idx="5">
                  <c:v>55_65</c:v>
                </c:pt>
              </c:strCache>
            </c:strRef>
          </c:cat>
          <c:val>
            <c:numRef>
              <c:f>Hoja1!$D$2:$D$7</c:f>
              <c:numCache>
                <c:formatCode>General</c:formatCode>
                <c:ptCount val="6"/>
                <c:pt idx="0">
                  <c:v>27.9</c:v>
                </c:pt>
                <c:pt idx="1">
                  <c:v>26.1</c:v>
                </c:pt>
                <c:pt idx="2">
                  <c:v>24.2</c:v>
                </c:pt>
                <c:pt idx="3">
                  <c:v>23.9</c:v>
                </c:pt>
                <c:pt idx="4">
                  <c:v>30.4</c:v>
                </c:pt>
                <c:pt idx="5">
                  <c:v>32.9</c:v>
                </c:pt>
              </c:numCache>
            </c:numRef>
          </c:val>
          <c:extLst>
            <c:ext xmlns:c16="http://schemas.microsoft.com/office/drawing/2014/chart" uri="{C3380CC4-5D6E-409C-BE32-E72D297353CC}">
              <c16:uniqueId val="{00000007-04B9-4CDA-8186-B6D64AC2E71F}"/>
            </c:ext>
          </c:extLst>
        </c:ser>
        <c:dLbls>
          <c:showLegendKey val="0"/>
          <c:showVal val="0"/>
          <c:showCatName val="0"/>
          <c:showSerName val="0"/>
          <c:showPercent val="0"/>
          <c:showBubbleSize val="0"/>
        </c:dLbls>
        <c:gapWidth val="40"/>
        <c:overlap val="100"/>
        <c:axId val="554032384"/>
        <c:axId val="554033168"/>
      </c:barChart>
      <c:catAx>
        <c:axId val="554032384"/>
        <c:scaling>
          <c:orientation val="minMax"/>
        </c:scaling>
        <c:delete val="1"/>
        <c:axPos val="b"/>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l"/>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40115725845296E-2"/>
          <c:y val="0"/>
          <c:w val="0.95574742659607037"/>
          <c:h val="1"/>
        </c:manualLayout>
      </c:layout>
      <c:barChart>
        <c:barDir val="col"/>
        <c:grouping val="stacked"/>
        <c:varyColors val="0"/>
        <c:ser>
          <c:idx val="0"/>
          <c:order val="0"/>
          <c:tx>
            <c:strRef>
              <c:f>Hoja1!$B$1</c:f>
              <c:strCache>
                <c:ptCount val="1"/>
                <c:pt idx="0">
                  <c:v>Siempre que sea necesario</c:v>
                </c:pt>
              </c:strCache>
            </c:strRef>
          </c:tx>
          <c:spPr>
            <a:solidFill>
              <a:srgbClr val="0B4DD0"/>
            </a:solidFill>
            <a:ln>
              <a:noFill/>
            </a:ln>
          </c:spPr>
          <c:invertIfNegative val="0"/>
          <c:dPt>
            <c:idx val="3"/>
            <c:invertIfNegative val="0"/>
            <c:bubble3D val="0"/>
            <c:extLst>
              <c:ext xmlns:c16="http://schemas.microsoft.com/office/drawing/2014/chart" uri="{C3380CC4-5D6E-409C-BE32-E72D297353CC}">
                <c16:uniqueId val="{00000000-0086-433B-A1A7-C3F45D911B88}"/>
              </c:ext>
            </c:extLst>
          </c:dPt>
          <c:dPt>
            <c:idx val="4"/>
            <c:invertIfNegative val="0"/>
            <c:bubble3D val="0"/>
            <c:extLst>
              <c:ext xmlns:c16="http://schemas.microsoft.com/office/drawing/2014/chart" uri="{C3380CC4-5D6E-409C-BE32-E72D297353CC}">
                <c16:uniqueId val="{00000001-0086-433B-A1A7-C3F45D911B88}"/>
              </c:ext>
            </c:extLst>
          </c:dPt>
          <c:dPt>
            <c:idx val="11"/>
            <c:invertIfNegative val="0"/>
            <c:bubble3D val="0"/>
            <c:extLst>
              <c:ext xmlns:c16="http://schemas.microsoft.com/office/drawing/2014/chart" uri="{C3380CC4-5D6E-409C-BE32-E72D297353CC}">
                <c16:uniqueId val="{00000002-0086-433B-A1A7-C3F45D911B88}"/>
              </c:ext>
            </c:extLst>
          </c:dPt>
          <c:dPt>
            <c:idx val="13"/>
            <c:invertIfNegative val="0"/>
            <c:bubble3D val="0"/>
            <c:extLst>
              <c:ext xmlns:c16="http://schemas.microsoft.com/office/drawing/2014/chart" uri="{C3380CC4-5D6E-409C-BE32-E72D297353CC}">
                <c16:uniqueId val="{00000003-0086-433B-A1A7-C3F45D911B88}"/>
              </c:ext>
            </c:extLst>
          </c:dPt>
          <c:dPt>
            <c:idx val="14"/>
            <c:invertIfNegative val="0"/>
            <c:bubble3D val="0"/>
            <c:extLst>
              <c:ext xmlns:c16="http://schemas.microsoft.com/office/drawing/2014/chart" uri="{C3380CC4-5D6E-409C-BE32-E72D297353CC}">
                <c16:uniqueId val="{00000004-0086-433B-A1A7-C3F45D911B88}"/>
              </c:ext>
            </c:extLst>
          </c:dPt>
          <c:dLbls>
            <c:numFmt formatCode="0&quot;%&quot;" sourceLinked="0"/>
            <c:spPr>
              <a:noFill/>
              <a:ln>
                <a:noFill/>
              </a:ln>
              <a:effectLst/>
            </c:spPr>
            <c:txPr>
              <a:bodyPr wrap="none" anchorCtr="0"/>
              <a:lstStyle/>
              <a:p>
                <a:pPr algn="ctr">
                  <a:defRPr lang="en-US" sz="1100" b="0" i="0" u="none" strike="noStrike" kern="1200" baseline="0">
                    <a:solidFill>
                      <a:srgbClr val="FFFFFF"/>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Hoja1!$A$8:$A$13</c:f>
              <c:strCache>
                <c:ptCount val="6"/>
                <c:pt idx="0">
                  <c:v>TOTAL</c:v>
                </c:pt>
                <c:pt idx="1">
                  <c:v>16_24</c:v>
                </c:pt>
                <c:pt idx="2">
                  <c:v>25_34</c:v>
                </c:pt>
                <c:pt idx="3">
                  <c:v>35_44</c:v>
                </c:pt>
                <c:pt idx="4">
                  <c:v>45_54</c:v>
                </c:pt>
                <c:pt idx="5">
                  <c:v>55_65</c:v>
                </c:pt>
              </c:strCache>
            </c:strRef>
          </c:cat>
          <c:val>
            <c:numRef>
              <c:f>Hoja1!$B$8:$B$13</c:f>
              <c:numCache>
                <c:formatCode>0.0</c:formatCode>
                <c:ptCount val="6"/>
                <c:pt idx="0" formatCode="General">
                  <c:v>37.4</c:v>
                </c:pt>
                <c:pt idx="1">
                  <c:v>38</c:v>
                </c:pt>
                <c:pt idx="2" formatCode="General">
                  <c:v>38.200000000000003</c:v>
                </c:pt>
                <c:pt idx="3" formatCode="General">
                  <c:v>39.4</c:v>
                </c:pt>
                <c:pt idx="4" formatCode="General">
                  <c:v>35.700000000000003</c:v>
                </c:pt>
                <c:pt idx="5" formatCode="General">
                  <c:v>36.5</c:v>
                </c:pt>
              </c:numCache>
            </c:numRef>
          </c:val>
          <c:extLst>
            <c:ext xmlns:c16="http://schemas.microsoft.com/office/drawing/2014/chart" uri="{C3380CC4-5D6E-409C-BE32-E72D297353CC}">
              <c16:uniqueId val="{00000005-0086-433B-A1A7-C3F45D911B88}"/>
            </c:ext>
          </c:extLst>
        </c:ser>
        <c:ser>
          <c:idx val="1"/>
          <c:order val="1"/>
          <c:tx>
            <c:strRef>
              <c:f>Hoja1!$C$1</c:f>
              <c:strCache>
                <c:ptCount val="1"/>
                <c:pt idx="0">
                  <c:v>A veces</c:v>
                </c:pt>
              </c:strCache>
            </c:strRef>
          </c:tx>
          <c:spPr>
            <a:solidFill>
              <a:srgbClr val="FE777F"/>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tx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Hoja1!$A$8:$A$13</c:f>
              <c:strCache>
                <c:ptCount val="6"/>
                <c:pt idx="0">
                  <c:v>TOTAL</c:v>
                </c:pt>
                <c:pt idx="1">
                  <c:v>16_24</c:v>
                </c:pt>
                <c:pt idx="2">
                  <c:v>25_34</c:v>
                </c:pt>
                <c:pt idx="3">
                  <c:v>35_44</c:v>
                </c:pt>
                <c:pt idx="4">
                  <c:v>45_54</c:v>
                </c:pt>
                <c:pt idx="5">
                  <c:v>55_65</c:v>
                </c:pt>
              </c:strCache>
            </c:strRef>
          </c:cat>
          <c:val>
            <c:numRef>
              <c:f>Hoja1!$C$8:$C$13</c:f>
              <c:numCache>
                <c:formatCode>General</c:formatCode>
                <c:ptCount val="6"/>
                <c:pt idx="0">
                  <c:v>39.6</c:v>
                </c:pt>
                <c:pt idx="1">
                  <c:v>39.5</c:v>
                </c:pt>
                <c:pt idx="2">
                  <c:v>41.4</c:v>
                </c:pt>
                <c:pt idx="3">
                  <c:v>40.5</c:v>
                </c:pt>
                <c:pt idx="4">
                  <c:v>40.4</c:v>
                </c:pt>
                <c:pt idx="5">
                  <c:v>35.799999999999997</c:v>
                </c:pt>
              </c:numCache>
            </c:numRef>
          </c:val>
          <c:extLst>
            <c:ext xmlns:c16="http://schemas.microsoft.com/office/drawing/2014/chart" uri="{C3380CC4-5D6E-409C-BE32-E72D297353CC}">
              <c16:uniqueId val="{00000006-0086-433B-A1A7-C3F45D911B88}"/>
            </c:ext>
          </c:extLst>
        </c:ser>
        <c:ser>
          <c:idx val="2"/>
          <c:order val="2"/>
          <c:tx>
            <c:strRef>
              <c:f>Hoja1!$D$1</c:f>
              <c:strCache>
                <c:ptCount val="1"/>
                <c:pt idx="0">
                  <c:v>Nunca</c:v>
                </c:pt>
              </c:strCache>
            </c:strRef>
          </c:tx>
          <c:spPr>
            <a:solidFill>
              <a:srgbClr val="D9382C"/>
            </a:solidFill>
          </c:spPr>
          <c:invertIfNegative val="0"/>
          <c:dLbls>
            <c:numFmt formatCode="0&quot;%&quot;"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bg1"/>
                    </a:solidFill>
                    <a:latin typeface="Proxima Nova" panose="020B0604020202020204" charset="0"/>
                    <a:ea typeface="+mn-ea"/>
                    <a:cs typeface="Proxima Nova" panose="020B060402020202020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Hoja1!$A$8:$A$13</c:f>
              <c:strCache>
                <c:ptCount val="6"/>
                <c:pt idx="0">
                  <c:v>TOTAL</c:v>
                </c:pt>
                <c:pt idx="1">
                  <c:v>16_24</c:v>
                </c:pt>
                <c:pt idx="2">
                  <c:v>25_34</c:v>
                </c:pt>
                <c:pt idx="3">
                  <c:v>35_44</c:v>
                </c:pt>
                <c:pt idx="4">
                  <c:v>45_54</c:v>
                </c:pt>
                <c:pt idx="5">
                  <c:v>55_65</c:v>
                </c:pt>
              </c:strCache>
            </c:strRef>
          </c:cat>
          <c:val>
            <c:numRef>
              <c:f>Hoja1!$D$8:$D$13</c:f>
              <c:numCache>
                <c:formatCode>General</c:formatCode>
                <c:ptCount val="6"/>
                <c:pt idx="0" formatCode="0.0">
                  <c:v>23</c:v>
                </c:pt>
                <c:pt idx="1">
                  <c:v>22.6</c:v>
                </c:pt>
                <c:pt idx="2">
                  <c:v>20.3</c:v>
                </c:pt>
                <c:pt idx="3">
                  <c:v>20.100000000000001</c:v>
                </c:pt>
                <c:pt idx="4">
                  <c:v>23.9</c:v>
                </c:pt>
                <c:pt idx="5">
                  <c:v>27.7</c:v>
                </c:pt>
              </c:numCache>
            </c:numRef>
          </c:val>
          <c:extLst>
            <c:ext xmlns:c16="http://schemas.microsoft.com/office/drawing/2014/chart" uri="{C3380CC4-5D6E-409C-BE32-E72D297353CC}">
              <c16:uniqueId val="{00000007-0086-433B-A1A7-C3F45D911B88}"/>
            </c:ext>
          </c:extLst>
        </c:ser>
        <c:dLbls>
          <c:showLegendKey val="0"/>
          <c:showVal val="0"/>
          <c:showCatName val="0"/>
          <c:showSerName val="0"/>
          <c:showPercent val="0"/>
          <c:showBubbleSize val="0"/>
        </c:dLbls>
        <c:gapWidth val="40"/>
        <c:overlap val="100"/>
        <c:axId val="554032384"/>
        <c:axId val="554033168"/>
      </c:barChart>
      <c:catAx>
        <c:axId val="554032384"/>
        <c:scaling>
          <c:orientation val="minMax"/>
        </c:scaling>
        <c:delete val="1"/>
        <c:axPos val="b"/>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l"/>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clustered"/>
        <c:varyColors val="0"/>
        <c:ser>
          <c:idx val="0"/>
          <c:order val="0"/>
          <c:tx>
            <c:strRef>
              <c:f>Hoja1!$B$1</c:f>
              <c:strCache>
                <c:ptCount val="1"/>
                <c:pt idx="0">
                  <c:v>Total + Bastante de acuerdo</c:v>
                </c:pt>
              </c:strCache>
            </c:strRef>
          </c:tx>
          <c:spPr>
            <a:solidFill>
              <a:srgbClr val="2087C1"/>
            </a:solidFill>
            <a:ln>
              <a:noFill/>
            </a:ln>
          </c:spPr>
          <c:invertIfNegative val="0"/>
          <c:dPt>
            <c:idx val="0"/>
            <c:invertIfNegative val="0"/>
            <c:bubble3D val="0"/>
            <c:spPr>
              <a:solidFill>
                <a:srgbClr val="0B4DD0"/>
              </a:solidFill>
              <a:ln>
                <a:noFill/>
              </a:ln>
            </c:spPr>
            <c:extLst>
              <c:ext xmlns:c16="http://schemas.microsoft.com/office/drawing/2014/chart" uri="{C3380CC4-5D6E-409C-BE32-E72D297353CC}">
                <c16:uniqueId val="{00000000-6F05-4622-9E92-F5A7564483E8}"/>
              </c:ext>
            </c:extLst>
          </c:dPt>
          <c:dPt>
            <c:idx val="1"/>
            <c:invertIfNegative val="0"/>
            <c:bubble3D val="0"/>
            <c:spPr>
              <a:solidFill>
                <a:srgbClr val="0B4DD0"/>
              </a:solidFill>
              <a:ln>
                <a:noFill/>
              </a:ln>
            </c:spPr>
            <c:extLst>
              <c:ext xmlns:c16="http://schemas.microsoft.com/office/drawing/2014/chart" uri="{C3380CC4-5D6E-409C-BE32-E72D297353CC}">
                <c16:uniqueId val="{00000001-6F05-4622-9E92-F5A7564483E8}"/>
              </c:ext>
            </c:extLst>
          </c:dPt>
          <c:dPt>
            <c:idx val="2"/>
            <c:invertIfNegative val="0"/>
            <c:bubble3D val="0"/>
            <c:spPr>
              <a:solidFill>
                <a:schemeClr val="bg1">
                  <a:lumMod val="75000"/>
                </a:schemeClr>
              </a:solidFill>
              <a:ln>
                <a:noFill/>
              </a:ln>
            </c:spPr>
            <c:extLst>
              <c:ext xmlns:c16="http://schemas.microsoft.com/office/drawing/2014/chart" uri="{C3380CC4-5D6E-409C-BE32-E72D297353CC}">
                <c16:uniqueId val="{00000003-6F05-4622-9E92-F5A7564483E8}"/>
              </c:ext>
            </c:extLst>
          </c:dPt>
          <c:dPt>
            <c:idx val="3"/>
            <c:invertIfNegative val="0"/>
            <c:bubble3D val="0"/>
            <c:spPr>
              <a:solidFill>
                <a:schemeClr val="bg1">
                  <a:lumMod val="75000"/>
                </a:schemeClr>
              </a:solidFill>
              <a:ln>
                <a:noFill/>
              </a:ln>
            </c:spPr>
            <c:extLst>
              <c:ext xmlns:c16="http://schemas.microsoft.com/office/drawing/2014/chart" uri="{C3380CC4-5D6E-409C-BE32-E72D297353CC}">
                <c16:uniqueId val="{00000005-6F05-4622-9E92-F5A7564483E8}"/>
              </c:ext>
            </c:extLst>
          </c:dPt>
          <c:dPt>
            <c:idx val="4"/>
            <c:invertIfNegative val="0"/>
            <c:bubble3D val="0"/>
            <c:spPr>
              <a:solidFill>
                <a:schemeClr val="bg1">
                  <a:lumMod val="75000"/>
                </a:schemeClr>
              </a:solidFill>
              <a:ln>
                <a:noFill/>
              </a:ln>
            </c:spPr>
            <c:extLst>
              <c:ext xmlns:c16="http://schemas.microsoft.com/office/drawing/2014/chart" uri="{C3380CC4-5D6E-409C-BE32-E72D297353CC}">
                <c16:uniqueId val="{00000007-6F05-4622-9E92-F5A7564483E8}"/>
              </c:ext>
            </c:extLst>
          </c:dPt>
          <c:dPt>
            <c:idx val="5"/>
            <c:invertIfNegative val="0"/>
            <c:bubble3D val="0"/>
            <c:spPr>
              <a:solidFill>
                <a:schemeClr val="bg1">
                  <a:lumMod val="75000"/>
                </a:schemeClr>
              </a:solidFill>
              <a:ln>
                <a:noFill/>
              </a:ln>
            </c:spPr>
            <c:extLst>
              <c:ext xmlns:c16="http://schemas.microsoft.com/office/drawing/2014/chart" uri="{C3380CC4-5D6E-409C-BE32-E72D297353CC}">
                <c16:uniqueId val="{00000009-6F05-4622-9E92-F5A7564483E8}"/>
              </c:ext>
            </c:extLst>
          </c:dPt>
          <c:dPt>
            <c:idx val="13"/>
            <c:invertIfNegative val="0"/>
            <c:bubble3D val="0"/>
            <c:extLst>
              <c:ext xmlns:c16="http://schemas.microsoft.com/office/drawing/2014/chart" uri="{C3380CC4-5D6E-409C-BE32-E72D297353CC}">
                <c16:uniqueId val="{0000000A-6F05-4622-9E92-F5A7564483E8}"/>
              </c:ext>
            </c:extLst>
          </c:dPt>
          <c:dPt>
            <c:idx val="14"/>
            <c:invertIfNegative val="0"/>
            <c:bubble3D val="0"/>
            <c:extLst>
              <c:ext xmlns:c16="http://schemas.microsoft.com/office/drawing/2014/chart" uri="{C3380CC4-5D6E-409C-BE32-E72D297353CC}">
                <c16:uniqueId val="{0000000B-6F05-4622-9E92-F5A7564483E8}"/>
              </c:ext>
            </c:extLst>
          </c:dPt>
          <c:dLbls>
            <c:dLbl>
              <c:idx val="3"/>
              <c:tx>
                <c:rich>
                  <a:bodyPr/>
                  <a:lstStyle/>
                  <a:p>
                    <a:fld id="{51B722B8-45C9-4FC4-BA92-ABD36F3B11F9}"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F05-4622-9E92-F5A7564483E8}"/>
                </c:ext>
              </c:extLst>
            </c:dLbl>
            <c:dLbl>
              <c:idx val="4"/>
              <c:tx>
                <c:rich>
                  <a:bodyPr/>
                  <a:lstStyle/>
                  <a:p>
                    <a:fld id="{FC93BDE2-F781-42A1-B70D-BE36EAAC069F}"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F05-4622-9E92-F5A7564483E8}"/>
                </c:ext>
              </c:extLst>
            </c:dLbl>
            <c:dLbl>
              <c:idx val="5"/>
              <c:tx>
                <c:rich>
                  <a:bodyPr/>
                  <a:lstStyle/>
                  <a:p>
                    <a:fld id="{71A7F121-8583-4444-A637-2FD6FC23ECA4}" type="VALUE">
                      <a:rPr lang="en-US">
                        <a:solidFill>
                          <a:schemeClr val="tx1"/>
                        </a:solidFill>
                      </a:rPr>
                      <a:pPr/>
                      <a:t>[VALOR]</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F05-4622-9E92-F5A7564483E8}"/>
                </c:ext>
              </c:extLst>
            </c:dLbl>
            <c:numFmt formatCode="0&quot;%&quot;" sourceLinked="0"/>
            <c:spPr>
              <a:noFill/>
              <a:ln>
                <a:noFill/>
              </a:ln>
              <a:effectLst/>
            </c:spPr>
            <c:txPr>
              <a:bodyPr wrap="none"/>
              <a:lstStyle/>
              <a:p>
                <a:pPr>
                  <a:defRPr sz="1050">
                    <a:solidFill>
                      <a:schemeClr val="tx1"/>
                    </a:solidFill>
                    <a:latin typeface="Proxima Nova" panose="020B0604020202020204" charset="0"/>
                    <a:cs typeface="Proxima Nova" panose="020B060402020202020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Hoja1!$A$2:$A$7</c:f>
              <c:strCache>
                <c:ptCount val="6"/>
                <c:pt idx="0">
                  <c:v>Me siento con la obligación de responder</c:v>
                </c:pt>
                <c:pt idx="1">
                  <c:v>Mi puesto de trabajo lo requiere</c:v>
                </c:pt>
                <c:pt idx="2">
                  <c:v>Me quedan asuntos pendientes que debo resolver</c:v>
                </c:pt>
                <c:pt idx="3">
                  <c:v>Siento la necesidad de estar al día de todo, aunque esté de vacaciones</c:v>
                </c:pt>
                <c:pt idx="4">
                  <c:v>Me cuesta mucho desconectar</c:v>
                </c:pt>
                <c:pt idx="5">
                  <c:v>Se considera hora extra, así que la atención está remunerada</c:v>
                </c:pt>
              </c:strCache>
            </c:strRef>
          </c:cat>
          <c:val>
            <c:numRef>
              <c:f>Hoja1!$B$2:$B$7</c:f>
              <c:numCache>
                <c:formatCode>General</c:formatCode>
                <c:ptCount val="6"/>
                <c:pt idx="0">
                  <c:v>47.6</c:v>
                </c:pt>
                <c:pt idx="1">
                  <c:v>35.299999999999997</c:v>
                </c:pt>
                <c:pt idx="2">
                  <c:v>24.3</c:v>
                </c:pt>
                <c:pt idx="3">
                  <c:v>19.100000000000001</c:v>
                </c:pt>
                <c:pt idx="4">
                  <c:v>15.8</c:v>
                </c:pt>
                <c:pt idx="5">
                  <c:v>3.4</c:v>
                </c:pt>
              </c:numCache>
            </c:numRef>
          </c:val>
          <c:extLst>
            <c:ext xmlns:c16="http://schemas.microsoft.com/office/drawing/2014/chart" uri="{C3380CC4-5D6E-409C-BE32-E72D297353CC}">
              <c16:uniqueId val="{0000000C-6F05-4622-9E92-F5A7564483E8}"/>
            </c:ext>
          </c:extLst>
        </c:ser>
        <c:dLbls>
          <c:showLegendKey val="0"/>
          <c:showVal val="0"/>
          <c:showCatName val="0"/>
          <c:showSerName val="0"/>
          <c:showPercent val="0"/>
          <c:showBubbleSize val="0"/>
        </c:dLbls>
        <c:gapWidth val="80"/>
        <c:overlap val="-10"/>
        <c:axId val="554032384"/>
        <c:axId val="554033168"/>
      </c:barChart>
      <c:catAx>
        <c:axId val="554032384"/>
        <c:scaling>
          <c:orientation val="maxMin"/>
        </c:scaling>
        <c:delete val="1"/>
        <c:axPos val="l"/>
        <c:numFmt formatCode="General" sourceLinked="0"/>
        <c:majorTickMark val="out"/>
        <c:minorTickMark val="none"/>
        <c:tickLblPos val="nextTo"/>
        <c:crossAx val="554033168"/>
        <c:crosses val="autoZero"/>
        <c:auto val="1"/>
        <c:lblAlgn val="ctr"/>
        <c:lblOffset val="110"/>
        <c:noMultiLvlLbl val="0"/>
      </c:catAx>
      <c:valAx>
        <c:axId val="554033168"/>
        <c:scaling>
          <c:orientation val="minMax"/>
          <c:max val="100"/>
        </c:scaling>
        <c:delete val="1"/>
        <c:axPos val="t"/>
        <c:numFmt formatCode="General" sourceLinked="1"/>
        <c:majorTickMark val="out"/>
        <c:minorTickMark val="none"/>
        <c:tickLblPos val="nextTo"/>
        <c:crossAx val="554032384"/>
        <c:crosses val="autoZero"/>
        <c:crossBetween val="between"/>
      </c:valAx>
      <c:spPr>
        <a:noFill/>
        <a:ln w="25400">
          <a:noFill/>
        </a:ln>
      </c:spPr>
    </c:plotArea>
    <c:plotVisOnly val="1"/>
    <c:dispBlanksAs val="gap"/>
    <c:showDLblsOverMax val="0"/>
  </c:chart>
  <c:txPr>
    <a:bodyPr/>
    <a:lstStyle/>
    <a:p>
      <a:pPr>
        <a:defRPr sz="1800"/>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60120" y="1143000"/>
            <a:ext cx="493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Proxima Nova"/>
                <a:ea typeface="Proxima Nova"/>
                <a:cs typeface="Proxima Nova"/>
                <a:sym typeface="Proxima Nova"/>
              </a:rPr>
              <a:t>‹#›</a:t>
            </a:fld>
            <a:endParaRPr b="0" i="0" sz="1200" u="none" cap="none" strike="noStrike">
              <a:solidFill>
                <a:schemeClr val="dk1"/>
              </a:solidFill>
              <a:latin typeface="Proxima Nova"/>
              <a:ea typeface="Proxima Nova"/>
              <a:cs typeface="Proxima Nova"/>
              <a:sym typeface="Proxima Nov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53: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54: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p55: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33: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4: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6: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7: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4: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7: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16: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50: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5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52: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Principal">
  <p:cSld name="Portada Principal">
    <p:bg>
      <p:bgPr>
        <a:solidFill>
          <a:srgbClr val="0B4DD0"/>
        </a:solidFill>
      </p:bgPr>
    </p:bg>
    <p:spTree>
      <p:nvGrpSpPr>
        <p:cNvPr id="15" name="Shape 15"/>
        <p:cNvGrpSpPr/>
        <p:nvPr/>
      </p:nvGrpSpPr>
      <p:grpSpPr>
        <a:xfrm>
          <a:off x="0" y="0"/>
          <a:ext cx="0" cy="0"/>
          <a:chOff x="0" y="0"/>
          <a:chExt cx="0" cy="0"/>
        </a:xfrm>
      </p:grpSpPr>
      <p:sp>
        <p:nvSpPr>
          <p:cNvPr id="16" name="Google Shape;16;p36"/>
          <p:cNvSpPr/>
          <p:nvPr>
            <p:ph idx="2" type="pic"/>
          </p:nvPr>
        </p:nvSpPr>
        <p:spPr>
          <a:xfrm>
            <a:off x="4121942" y="0"/>
            <a:ext cx="5599500" cy="5715000"/>
          </a:xfrm>
          <a:prstGeom prst="parallelogram">
            <a:avLst>
              <a:gd fmla="val 11117" name="adj"/>
            </a:avLst>
          </a:prstGeom>
          <a:noFill/>
          <a:ln>
            <a:noFill/>
          </a:ln>
        </p:spPr>
      </p:sp>
      <p:sp>
        <p:nvSpPr>
          <p:cNvPr id="17" name="Google Shape;17;p36"/>
          <p:cNvSpPr txBox="1"/>
          <p:nvPr>
            <p:ph type="title"/>
          </p:nvPr>
        </p:nvSpPr>
        <p:spPr>
          <a:xfrm>
            <a:off x="414000" y="1617086"/>
            <a:ext cx="3708000" cy="715200"/>
          </a:xfrm>
          <a:prstGeom prst="rect">
            <a:avLst/>
          </a:prstGeom>
          <a:noFill/>
          <a:ln>
            <a:noFill/>
          </a:ln>
        </p:spPr>
        <p:txBody>
          <a:bodyPr anchorCtr="0" anchor="t" bIns="56000" lIns="56000" spcFirstLastPara="1" rIns="56000" wrap="square" tIns="56000">
            <a:noAutofit/>
          </a:bodyPr>
          <a:lstStyle>
            <a:lvl1pPr lvl="0" marR="0" rtl="0" algn="l">
              <a:lnSpc>
                <a:spcPct val="90000"/>
              </a:lnSpc>
              <a:spcBef>
                <a:spcPts val="0"/>
              </a:spcBef>
              <a:spcAft>
                <a:spcPts val="0"/>
              </a:spcAft>
              <a:buClr>
                <a:schemeClr val="lt1"/>
              </a:buClr>
              <a:buSzPts val="2000"/>
              <a:buFont typeface="Proxima Nova"/>
              <a:buNone/>
              <a:defRPr b="1" i="0" sz="20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36"/>
          <p:cNvSpPr txBox="1"/>
          <p:nvPr>
            <p:ph idx="1" type="body"/>
          </p:nvPr>
        </p:nvSpPr>
        <p:spPr>
          <a:xfrm>
            <a:off x="414000" y="4565769"/>
            <a:ext cx="3708000" cy="271200"/>
          </a:xfrm>
          <a:prstGeom prst="rect">
            <a:avLst/>
          </a:prstGeom>
          <a:noFill/>
          <a:ln>
            <a:noFill/>
          </a:ln>
        </p:spPr>
        <p:txBody>
          <a:bodyPr anchorCtr="0" anchor="ctr" bIns="56000" lIns="56000" spcFirstLastPara="1" rIns="56000" wrap="square" tIns="56000">
            <a:noAutofit/>
          </a:bodyPr>
          <a:lstStyle>
            <a:lvl1pPr indent="-228600" lvl="0" marL="457200" algn="l">
              <a:lnSpc>
                <a:spcPct val="90000"/>
              </a:lnSpc>
              <a:spcBef>
                <a:spcPts val="800"/>
              </a:spcBef>
              <a:spcAft>
                <a:spcPts val="0"/>
              </a:spcAft>
              <a:buClr>
                <a:schemeClr val="lt1"/>
              </a:buClr>
              <a:buSzPts val="900"/>
              <a:buNone/>
              <a:defRPr b="1" sz="9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228600" lvl="3" marL="1828800" algn="l">
              <a:lnSpc>
                <a:spcPct val="90000"/>
              </a:lnSpc>
              <a:spcBef>
                <a:spcPts val="400"/>
              </a:spcBef>
              <a:spcAft>
                <a:spcPts val="0"/>
              </a:spcAft>
              <a:buClr>
                <a:schemeClr val="dk1"/>
              </a:buClr>
              <a:buSzPts val="900"/>
              <a:buNone/>
              <a:defRPr/>
            </a:lvl4pPr>
            <a:lvl5pPr indent="-228600" lvl="4" marL="2286000" algn="l">
              <a:lnSpc>
                <a:spcPct val="90000"/>
              </a:lnSpc>
              <a:spcBef>
                <a:spcPts val="400"/>
              </a:spcBef>
              <a:spcAft>
                <a:spcPts val="0"/>
              </a:spcAft>
              <a:buClr>
                <a:schemeClr val="dk1"/>
              </a:buClr>
              <a:buSzPts val="8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 name="Google Shape;19;p36"/>
          <p:cNvSpPr txBox="1"/>
          <p:nvPr>
            <p:ph idx="3" type="body"/>
          </p:nvPr>
        </p:nvSpPr>
        <p:spPr>
          <a:xfrm>
            <a:off x="414000" y="4826354"/>
            <a:ext cx="3708000" cy="271200"/>
          </a:xfrm>
          <a:prstGeom prst="rect">
            <a:avLst/>
          </a:prstGeom>
          <a:noFill/>
          <a:ln>
            <a:noFill/>
          </a:ln>
        </p:spPr>
        <p:txBody>
          <a:bodyPr anchorCtr="0" anchor="ctr" bIns="56000" lIns="56000" spcFirstLastPara="1" rIns="56000" wrap="square" tIns="56000">
            <a:noAutofit/>
          </a:bodyPr>
          <a:lstStyle>
            <a:lvl1pPr indent="-228600" lvl="0" marL="457200" algn="l">
              <a:lnSpc>
                <a:spcPct val="90000"/>
              </a:lnSpc>
              <a:spcBef>
                <a:spcPts val="800"/>
              </a:spcBef>
              <a:spcAft>
                <a:spcPts val="0"/>
              </a:spcAft>
              <a:buClr>
                <a:schemeClr val="lt2"/>
              </a:buClr>
              <a:buSzPts val="900"/>
              <a:buNone/>
              <a:defRPr b="0" sz="900">
                <a:solidFill>
                  <a:schemeClr val="lt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228600" lvl="3" marL="1828800" algn="l">
              <a:lnSpc>
                <a:spcPct val="90000"/>
              </a:lnSpc>
              <a:spcBef>
                <a:spcPts val="400"/>
              </a:spcBef>
              <a:spcAft>
                <a:spcPts val="0"/>
              </a:spcAft>
              <a:buClr>
                <a:schemeClr val="dk1"/>
              </a:buClr>
              <a:buSzPts val="900"/>
              <a:buNone/>
              <a:defRPr/>
            </a:lvl4pPr>
            <a:lvl5pPr indent="-228600" lvl="4" marL="2286000" algn="l">
              <a:lnSpc>
                <a:spcPct val="90000"/>
              </a:lnSpc>
              <a:spcBef>
                <a:spcPts val="400"/>
              </a:spcBef>
              <a:spcAft>
                <a:spcPts val="0"/>
              </a:spcAft>
              <a:buClr>
                <a:schemeClr val="dk1"/>
              </a:buClr>
              <a:buSzPts val="8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 name="Google Shape;20;p36"/>
          <p:cNvSpPr txBox="1"/>
          <p:nvPr>
            <p:ph idx="4" type="body"/>
          </p:nvPr>
        </p:nvSpPr>
        <p:spPr>
          <a:xfrm>
            <a:off x="414000" y="2524114"/>
            <a:ext cx="3708000" cy="841500"/>
          </a:xfrm>
          <a:prstGeom prst="rect">
            <a:avLst/>
          </a:prstGeom>
          <a:noFill/>
          <a:ln>
            <a:noFill/>
          </a:ln>
        </p:spPr>
        <p:txBody>
          <a:bodyPr anchorCtr="0" anchor="t" bIns="56000" lIns="56000" spcFirstLastPara="1" rIns="56000" wrap="square" tIns="56000">
            <a:noAutofit/>
          </a:bodyPr>
          <a:lstStyle>
            <a:lvl1pPr indent="-228600" lvl="0" marL="457200" algn="l">
              <a:lnSpc>
                <a:spcPct val="9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dk1"/>
              </a:buClr>
              <a:buSzPts val="1200"/>
              <a:buNone/>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1" name="Google Shape;21;p36"/>
          <p:cNvPicPr preferRelativeResize="0"/>
          <p:nvPr/>
        </p:nvPicPr>
        <p:blipFill rotWithShape="1">
          <a:blip r:embed="rId2">
            <a:alphaModFix/>
          </a:blip>
          <a:srcRect b="0" l="0" r="0" t="0"/>
          <a:stretch/>
        </p:blipFill>
        <p:spPr>
          <a:xfrm>
            <a:off x="414000" y="304800"/>
            <a:ext cx="914400" cy="228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o - Vacío">
  <p:cSld name="Blanco - Vacío">
    <p:spTree>
      <p:nvGrpSpPr>
        <p:cNvPr id="75" name="Shape 75"/>
        <p:cNvGrpSpPr/>
        <p:nvPr/>
      </p:nvGrpSpPr>
      <p:grpSpPr>
        <a:xfrm>
          <a:off x="0" y="0"/>
          <a:ext cx="0" cy="0"/>
          <a:chOff x="0" y="0"/>
          <a:chExt cx="0" cy="0"/>
        </a:xfrm>
      </p:grpSpPr>
      <p:sp>
        <p:nvSpPr>
          <p:cNvPr id="76" name="Google Shape;76;p73"/>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73"/>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78" name="Google Shape;78;p73"/>
          <p:cNvSpPr txBox="1"/>
          <p:nvPr>
            <p:ph idx="1" type="body"/>
          </p:nvPr>
        </p:nvSpPr>
        <p:spPr>
          <a:xfrm>
            <a:off x="413999" y="113771"/>
            <a:ext cx="7235309" cy="617478"/>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SzPts val="1400"/>
              <a:buNone/>
              <a:defRPr b="1" sz="900">
                <a:solidFill>
                  <a:schemeClr val="accent1"/>
                </a:solidFill>
              </a:defRPr>
            </a:lvl1pPr>
            <a:lvl2pPr indent="-304800" lvl="1" marL="914400" algn="l">
              <a:lnSpc>
                <a:spcPct val="90000"/>
              </a:lnSpc>
              <a:spcBef>
                <a:spcPts val="400"/>
              </a:spcBef>
              <a:spcAft>
                <a:spcPts val="0"/>
              </a:spcAft>
              <a:buSzPts val="1200"/>
              <a:buChar char="•"/>
              <a:defRPr/>
            </a:lvl2pPr>
            <a:lvl3pPr indent="-298450" lvl="2" marL="1371600" algn="l">
              <a:lnSpc>
                <a:spcPct val="90000"/>
              </a:lnSpc>
              <a:spcBef>
                <a:spcPts val="400"/>
              </a:spcBef>
              <a:spcAft>
                <a:spcPts val="0"/>
              </a:spcAft>
              <a:buSzPts val="1100"/>
              <a:buChar char="•"/>
              <a:defRPr/>
            </a:lvl3pPr>
            <a:lvl4pPr indent="-285750" lvl="3" marL="1828800" algn="l">
              <a:lnSpc>
                <a:spcPct val="90000"/>
              </a:lnSpc>
              <a:spcBef>
                <a:spcPts val="400"/>
              </a:spcBef>
              <a:spcAft>
                <a:spcPts val="0"/>
              </a:spcAft>
              <a:buSzPts val="900"/>
              <a:buChar char="•"/>
              <a:defRPr/>
            </a:lvl4pPr>
            <a:lvl5pPr indent="-279400" lvl="4" marL="2286000" algn="l">
              <a:lnSpc>
                <a:spcPct val="90000"/>
              </a:lnSpc>
              <a:spcBef>
                <a:spcPts val="400"/>
              </a:spcBef>
              <a:spcAft>
                <a:spcPts val="0"/>
              </a:spcAft>
              <a:buSzPts val="8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 Gracias">
  <p:cSld name="Final - Gracias">
    <p:bg>
      <p:bgPr>
        <a:solidFill>
          <a:srgbClr val="0B4DD0"/>
        </a:solidFill>
      </p:bgPr>
    </p:bg>
    <p:spTree>
      <p:nvGrpSpPr>
        <p:cNvPr id="79" name="Shape 79"/>
        <p:cNvGrpSpPr/>
        <p:nvPr/>
      </p:nvGrpSpPr>
      <p:grpSpPr>
        <a:xfrm>
          <a:off x="0" y="0"/>
          <a:ext cx="0" cy="0"/>
          <a:chOff x="0" y="0"/>
          <a:chExt cx="0" cy="0"/>
        </a:xfrm>
      </p:grpSpPr>
      <p:sp>
        <p:nvSpPr>
          <p:cNvPr id="80" name="Google Shape;80;p47"/>
          <p:cNvSpPr txBox="1"/>
          <p:nvPr>
            <p:ph idx="1" type="body"/>
          </p:nvPr>
        </p:nvSpPr>
        <p:spPr>
          <a:xfrm>
            <a:off x="414001" y="553017"/>
            <a:ext cx="4820700" cy="864900"/>
          </a:xfrm>
          <a:prstGeom prst="rect">
            <a:avLst/>
          </a:prstGeom>
          <a:noFill/>
          <a:ln>
            <a:noFill/>
          </a:ln>
        </p:spPr>
        <p:txBody>
          <a:bodyPr anchorCtr="0" anchor="t" bIns="56000" lIns="56000" spcFirstLastPara="1" rIns="56000" wrap="square" tIns="112000">
            <a:noAutofit/>
          </a:bodyPr>
          <a:lstStyle>
            <a:lvl1pPr indent="-228600" lvl="0" marL="457200" algn="l">
              <a:lnSpc>
                <a:spcPct val="100000"/>
              </a:lnSpc>
              <a:spcBef>
                <a:spcPts val="0"/>
              </a:spcBef>
              <a:spcAft>
                <a:spcPts val="0"/>
              </a:spcAft>
              <a:buClr>
                <a:schemeClr val="lt1"/>
              </a:buClr>
              <a:buSzPts val="2300"/>
              <a:buNone/>
              <a:defRPr b="0" sz="2300">
                <a:solidFill>
                  <a:schemeClr val="lt1"/>
                </a:solidFill>
              </a:defRPr>
            </a:lvl1pPr>
            <a:lvl2pPr indent="-228600" lvl="1" marL="914400" algn="l">
              <a:lnSpc>
                <a:spcPct val="90000"/>
              </a:lnSpc>
              <a:spcBef>
                <a:spcPts val="400"/>
              </a:spcBef>
              <a:spcAft>
                <a:spcPts val="0"/>
              </a:spcAft>
              <a:buClr>
                <a:schemeClr val="dk1"/>
              </a:buClr>
              <a:buSzPts val="1200"/>
              <a:buNone/>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47"/>
          <p:cNvSpPr/>
          <p:nvPr>
            <p:ph idx="2" type="pic"/>
          </p:nvPr>
        </p:nvSpPr>
        <p:spPr>
          <a:xfrm>
            <a:off x="4571999" y="1417982"/>
            <a:ext cx="5001000" cy="4296900"/>
          </a:xfrm>
          <a:prstGeom prst="parallelogram">
            <a:avLst>
              <a:gd fmla="val 11117" name="adj"/>
            </a:avLst>
          </a:prstGeom>
          <a:noFill/>
          <a:ln>
            <a:noFill/>
          </a:ln>
        </p:spPr>
      </p:sp>
      <p:pic>
        <p:nvPicPr>
          <p:cNvPr id="82" name="Google Shape;82;p47"/>
          <p:cNvPicPr preferRelativeResize="0"/>
          <p:nvPr/>
        </p:nvPicPr>
        <p:blipFill rotWithShape="1">
          <a:blip r:embed="rId2">
            <a:alphaModFix/>
          </a:blip>
          <a:srcRect b="0" l="0" r="0" t="0"/>
          <a:stretch/>
        </p:blipFill>
        <p:spPr>
          <a:xfrm>
            <a:off x="366712" y="4329545"/>
            <a:ext cx="857337" cy="857337"/>
          </a:xfrm>
          <a:prstGeom prst="rect">
            <a:avLst/>
          </a:prstGeom>
          <a:noFill/>
          <a:ln>
            <a:noFill/>
          </a:ln>
        </p:spPr>
      </p:pic>
      <p:pic>
        <p:nvPicPr>
          <p:cNvPr id="83" name="Google Shape;83;p47"/>
          <p:cNvPicPr preferRelativeResize="0"/>
          <p:nvPr/>
        </p:nvPicPr>
        <p:blipFill rotWithShape="1">
          <a:blip r:embed="rId3">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o - Texto Centro">
  <p:cSld name="Blanco - Texto Centro">
    <p:spTree>
      <p:nvGrpSpPr>
        <p:cNvPr id="84" name="Shape 84"/>
        <p:cNvGrpSpPr/>
        <p:nvPr/>
      </p:nvGrpSpPr>
      <p:grpSpPr>
        <a:xfrm>
          <a:off x="0" y="0"/>
          <a:ext cx="0" cy="0"/>
          <a:chOff x="0" y="0"/>
          <a:chExt cx="0" cy="0"/>
        </a:xfrm>
      </p:grpSpPr>
      <p:sp>
        <p:nvSpPr>
          <p:cNvPr id="85" name="Google Shape;85;p48"/>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48"/>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87" name="Google Shape;87;p48"/>
          <p:cNvSpPr txBox="1"/>
          <p:nvPr>
            <p:ph idx="1" type="body"/>
          </p:nvPr>
        </p:nvSpPr>
        <p:spPr>
          <a:xfrm>
            <a:off x="414000" y="1008433"/>
            <a:ext cx="8316000" cy="4011300"/>
          </a:xfrm>
          <a:prstGeom prst="rect">
            <a:avLst/>
          </a:prstGeom>
          <a:noFill/>
          <a:ln>
            <a:noFill/>
          </a:ln>
        </p:spPr>
        <p:txBody>
          <a:bodyPr anchorCtr="0" anchor="ctr" bIns="56000" lIns="56000" spcFirstLastPara="1" rIns="56000" wrap="square" tIns="56000">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48"/>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89" name="Google Shape;89;p48"/>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 Texto">
  <p:cSld name="Imagen + Texto">
    <p:spTree>
      <p:nvGrpSpPr>
        <p:cNvPr id="90" name="Shape 90"/>
        <p:cNvGrpSpPr/>
        <p:nvPr/>
      </p:nvGrpSpPr>
      <p:grpSpPr>
        <a:xfrm>
          <a:off x="0" y="0"/>
          <a:ext cx="0" cy="0"/>
          <a:chOff x="0" y="0"/>
          <a:chExt cx="0" cy="0"/>
        </a:xfrm>
      </p:grpSpPr>
      <p:sp>
        <p:nvSpPr>
          <p:cNvPr id="91" name="Google Shape;91;p49"/>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92" name="Google Shape;92;p49"/>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49"/>
          <p:cNvSpPr txBox="1"/>
          <p:nvPr>
            <p:ph idx="1" type="body"/>
          </p:nvPr>
        </p:nvSpPr>
        <p:spPr>
          <a:xfrm>
            <a:off x="4734658" y="1008433"/>
            <a:ext cx="3995400" cy="40113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49"/>
          <p:cNvSpPr/>
          <p:nvPr>
            <p:ph idx="2" type="pic"/>
          </p:nvPr>
        </p:nvSpPr>
        <p:spPr>
          <a:xfrm>
            <a:off x="414001" y="1007806"/>
            <a:ext cx="3995400" cy="4011300"/>
          </a:xfrm>
          <a:prstGeom prst="rect">
            <a:avLst/>
          </a:prstGeom>
          <a:noFill/>
          <a:ln>
            <a:noFill/>
          </a:ln>
        </p:spPr>
      </p:sp>
      <p:sp>
        <p:nvSpPr>
          <p:cNvPr id="95" name="Google Shape;95;p49"/>
          <p:cNvSpPr txBox="1"/>
          <p:nvPr>
            <p:ph idx="3"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6" name="Google Shape;96;p49"/>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Índice">
  <p:cSld name="Índice">
    <p:spTree>
      <p:nvGrpSpPr>
        <p:cNvPr id="22" name="Shape 22"/>
        <p:cNvGrpSpPr/>
        <p:nvPr/>
      </p:nvGrpSpPr>
      <p:grpSpPr>
        <a:xfrm>
          <a:off x="0" y="0"/>
          <a:ext cx="0" cy="0"/>
          <a:chOff x="0" y="0"/>
          <a:chExt cx="0" cy="0"/>
        </a:xfrm>
      </p:grpSpPr>
      <p:sp>
        <p:nvSpPr>
          <p:cNvPr id="23" name="Google Shape;23;p37"/>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24" name="Google Shape;24;p37"/>
          <p:cNvSpPr txBox="1"/>
          <p:nvPr>
            <p:ph type="title"/>
          </p:nvPr>
        </p:nvSpPr>
        <p:spPr>
          <a:xfrm>
            <a:off x="416484" y="740023"/>
            <a:ext cx="1891500" cy="909900"/>
          </a:xfrm>
          <a:prstGeom prst="rect">
            <a:avLst/>
          </a:prstGeom>
          <a:noFill/>
          <a:ln>
            <a:noFill/>
          </a:ln>
        </p:spPr>
        <p:txBody>
          <a:bodyPr anchorCtr="0" anchor="t" bIns="56000" lIns="56000" spcFirstLastPara="1" rIns="56000" wrap="square" tIns="56000">
            <a:normAutofit/>
          </a:bodyPr>
          <a:lstStyle>
            <a:lvl1pPr lvl="0" marR="0" rtl="0" algn="l">
              <a:lnSpc>
                <a:spcPct val="90000"/>
              </a:lnSpc>
              <a:spcBef>
                <a:spcPts val="0"/>
              </a:spcBef>
              <a:spcAft>
                <a:spcPts val="0"/>
              </a:spcAft>
              <a:buClr>
                <a:schemeClr val="lt1"/>
              </a:buClr>
              <a:buSzPts val="1100"/>
              <a:buFont typeface="Proxima Nova"/>
              <a:buNone/>
              <a:defRPr b="1" i="0" sz="11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37"/>
          <p:cNvSpPr txBox="1"/>
          <p:nvPr>
            <p:ph idx="1" type="body"/>
          </p:nvPr>
        </p:nvSpPr>
        <p:spPr>
          <a:xfrm>
            <a:off x="414000" y="4826354"/>
            <a:ext cx="1679100" cy="271200"/>
          </a:xfrm>
          <a:prstGeom prst="rect">
            <a:avLst/>
          </a:prstGeom>
          <a:noFill/>
          <a:ln>
            <a:noFill/>
          </a:ln>
        </p:spPr>
        <p:txBody>
          <a:bodyPr anchorCtr="0" anchor="ctr" bIns="56000" lIns="56000" spcFirstLastPara="1" rIns="56000" wrap="square" tIns="56000">
            <a:noAutofit/>
          </a:bodyPr>
          <a:lstStyle>
            <a:lvl1pPr indent="-228600" lvl="0" marL="457200" algn="l">
              <a:lnSpc>
                <a:spcPct val="90000"/>
              </a:lnSpc>
              <a:spcBef>
                <a:spcPts val="800"/>
              </a:spcBef>
              <a:spcAft>
                <a:spcPts val="0"/>
              </a:spcAft>
              <a:buClr>
                <a:schemeClr val="lt2"/>
              </a:buClr>
              <a:buSzPts val="900"/>
              <a:buNone/>
              <a:defRPr b="0" sz="900">
                <a:solidFill>
                  <a:schemeClr val="lt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228600" lvl="3" marL="1828800" algn="l">
              <a:lnSpc>
                <a:spcPct val="90000"/>
              </a:lnSpc>
              <a:spcBef>
                <a:spcPts val="400"/>
              </a:spcBef>
              <a:spcAft>
                <a:spcPts val="0"/>
              </a:spcAft>
              <a:buClr>
                <a:schemeClr val="dk1"/>
              </a:buClr>
              <a:buSzPts val="900"/>
              <a:buNone/>
              <a:defRPr/>
            </a:lvl4pPr>
            <a:lvl5pPr indent="-228600" lvl="4" marL="2286000" algn="l">
              <a:lnSpc>
                <a:spcPct val="90000"/>
              </a:lnSpc>
              <a:spcBef>
                <a:spcPts val="400"/>
              </a:spcBef>
              <a:spcAft>
                <a:spcPts val="0"/>
              </a:spcAft>
              <a:buClr>
                <a:schemeClr val="dk1"/>
              </a:buClr>
              <a:buSzPts val="8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 name="Google Shape;26;p37"/>
          <p:cNvSpPr txBox="1"/>
          <p:nvPr>
            <p:ph idx="2" type="body"/>
          </p:nvPr>
        </p:nvSpPr>
        <p:spPr>
          <a:xfrm>
            <a:off x="3226242" y="740022"/>
            <a:ext cx="5503800" cy="4346400"/>
          </a:xfrm>
          <a:prstGeom prst="rect">
            <a:avLst/>
          </a:prstGeom>
          <a:noFill/>
          <a:ln>
            <a:noFill/>
          </a:ln>
        </p:spPr>
        <p:txBody>
          <a:bodyPr anchorCtr="0" anchor="ctr" bIns="35550" lIns="71100" spcFirstLastPara="1" rIns="71100" wrap="square" tIns="35550">
            <a:normAutofit/>
          </a:bodyPr>
          <a:lstStyle>
            <a:lvl1pPr indent="-304800" lvl="0" marL="457200" algn="l">
              <a:lnSpc>
                <a:spcPct val="90000"/>
              </a:lnSpc>
              <a:spcBef>
                <a:spcPts val="800"/>
              </a:spcBef>
              <a:spcAft>
                <a:spcPts val="0"/>
              </a:spcAft>
              <a:buClr>
                <a:schemeClr val="dk1"/>
              </a:buClr>
              <a:buSzPts val="1200"/>
              <a:buFont typeface="Arial"/>
              <a:buAutoNum type="arabicPeriod"/>
              <a:defRPr sz="12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7" name="Google Shape;27;p37"/>
          <p:cNvPicPr preferRelativeResize="0"/>
          <p:nvPr/>
        </p:nvPicPr>
        <p:blipFill rotWithShape="1">
          <a:blip r:embed="rId2">
            <a:alphaModFix/>
          </a:blip>
          <a:srcRect b="0" l="0" r="0" t="0"/>
          <a:stretch/>
        </p:blipFill>
        <p:spPr>
          <a:xfrm>
            <a:off x="-914400" y="-25757"/>
            <a:ext cx="3581399" cy="5740759"/>
          </a:xfrm>
          <a:prstGeom prst="rect">
            <a:avLst/>
          </a:prstGeom>
          <a:noFill/>
          <a:ln>
            <a:noFill/>
          </a:ln>
        </p:spPr>
      </p:pic>
      <p:pic>
        <p:nvPicPr>
          <p:cNvPr id="28" name="Google Shape;28;p37"/>
          <p:cNvPicPr preferRelativeResize="0"/>
          <p:nvPr/>
        </p:nvPicPr>
        <p:blipFill rotWithShape="1">
          <a:blip r:embed="rId3">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de Sección">
  <p:cSld name="Portada de Sección">
    <p:bg>
      <p:bgPr>
        <a:solidFill>
          <a:srgbClr val="0B4DD0"/>
        </a:solidFill>
      </p:bgPr>
    </p:bg>
    <p:spTree>
      <p:nvGrpSpPr>
        <p:cNvPr id="29" name="Shape 29"/>
        <p:cNvGrpSpPr/>
        <p:nvPr/>
      </p:nvGrpSpPr>
      <p:grpSpPr>
        <a:xfrm>
          <a:off x="0" y="0"/>
          <a:ext cx="0" cy="0"/>
          <a:chOff x="0" y="0"/>
          <a:chExt cx="0" cy="0"/>
        </a:xfrm>
      </p:grpSpPr>
      <p:sp>
        <p:nvSpPr>
          <p:cNvPr id="30" name="Google Shape;30;p38"/>
          <p:cNvSpPr txBox="1"/>
          <p:nvPr>
            <p:ph type="title"/>
          </p:nvPr>
        </p:nvSpPr>
        <p:spPr>
          <a:xfrm>
            <a:off x="414001" y="553017"/>
            <a:ext cx="1059000" cy="864900"/>
          </a:xfrm>
          <a:prstGeom prst="rect">
            <a:avLst/>
          </a:prstGeom>
          <a:noFill/>
          <a:ln>
            <a:noFill/>
          </a:ln>
        </p:spPr>
        <p:txBody>
          <a:bodyPr anchorCtr="0" anchor="t" bIns="56000" lIns="56000" spcFirstLastPara="1" rIns="56000" wrap="square" tIns="56000">
            <a:noAutofit/>
          </a:bodyPr>
          <a:lstStyle>
            <a:lvl1pPr lvl="0" marR="0" rtl="0" algn="l">
              <a:lnSpc>
                <a:spcPct val="90000"/>
              </a:lnSpc>
              <a:spcBef>
                <a:spcPts val="0"/>
              </a:spcBef>
              <a:spcAft>
                <a:spcPts val="0"/>
              </a:spcAft>
              <a:buClr>
                <a:schemeClr val="lt1"/>
              </a:buClr>
              <a:buSzPts val="5400"/>
              <a:buFont typeface="Proxima Nova"/>
              <a:buNone/>
              <a:defRPr b="1" i="0" sz="54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38"/>
          <p:cNvSpPr txBox="1"/>
          <p:nvPr>
            <p:ph idx="1" type="body"/>
          </p:nvPr>
        </p:nvSpPr>
        <p:spPr>
          <a:xfrm>
            <a:off x="1526618" y="553017"/>
            <a:ext cx="3708000" cy="864900"/>
          </a:xfrm>
          <a:prstGeom prst="rect">
            <a:avLst/>
          </a:prstGeom>
          <a:noFill/>
          <a:ln>
            <a:noFill/>
          </a:ln>
        </p:spPr>
        <p:txBody>
          <a:bodyPr anchorCtr="0" anchor="t" bIns="56000" lIns="56000" spcFirstLastPara="1" rIns="56000" wrap="square" tIns="112000">
            <a:noAutofit/>
          </a:bodyPr>
          <a:lstStyle>
            <a:lvl1pPr indent="-228600" lvl="0" marL="457200" algn="l">
              <a:lnSpc>
                <a:spcPct val="100000"/>
              </a:lnSpc>
              <a:spcBef>
                <a:spcPts val="0"/>
              </a:spcBef>
              <a:spcAft>
                <a:spcPts val="0"/>
              </a:spcAft>
              <a:buClr>
                <a:schemeClr val="lt1"/>
              </a:buClr>
              <a:buSzPts val="2000"/>
              <a:buNone/>
              <a:defRPr b="0" sz="2000">
                <a:solidFill>
                  <a:schemeClr val="lt1"/>
                </a:solidFill>
              </a:defRPr>
            </a:lvl1pPr>
            <a:lvl2pPr indent="-228600" lvl="1" marL="914400" algn="l">
              <a:lnSpc>
                <a:spcPct val="90000"/>
              </a:lnSpc>
              <a:spcBef>
                <a:spcPts val="400"/>
              </a:spcBef>
              <a:spcAft>
                <a:spcPts val="0"/>
              </a:spcAft>
              <a:buClr>
                <a:schemeClr val="dk1"/>
              </a:buClr>
              <a:buSzPts val="1200"/>
              <a:buNone/>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 name="Google Shape;32;p38"/>
          <p:cNvSpPr/>
          <p:nvPr>
            <p:ph idx="2" type="pic"/>
          </p:nvPr>
        </p:nvSpPr>
        <p:spPr>
          <a:xfrm>
            <a:off x="4571999" y="1417982"/>
            <a:ext cx="5001000" cy="4296900"/>
          </a:xfrm>
          <a:prstGeom prst="parallelogram">
            <a:avLst>
              <a:gd fmla="val 11117" name="adj"/>
            </a:avLst>
          </a:prstGeom>
          <a:noFill/>
          <a:ln>
            <a:noFill/>
          </a:ln>
        </p:spPr>
      </p:sp>
      <p:pic>
        <p:nvPicPr>
          <p:cNvPr id="33" name="Google Shape;33;p38"/>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 Imagen">
  <p:cSld name="Texto + Imagen">
    <p:spTree>
      <p:nvGrpSpPr>
        <p:cNvPr id="34" name="Shape 34"/>
        <p:cNvGrpSpPr/>
        <p:nvPr/>
      </p:nvGrpSpPr>
      <p:grpSpPr>
        <a:xfrm>
          <a:off x="0" y="0"/>
          <a:ext cx="0" cy="0"/>
          <a:chOff x="0" y="0"/>
          <a:chExt cx="0" cy="0"/>
        </a:xfrm>
      </p:grpSpPr>
      <p:sp>
        <p:nvSpPr>
          <p:cNvPr id="35" name="Google Shape;35;p39"/>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36" name="Google Shape;36;p39"/>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p39"/>
          <p:cNvSpPr txBox="1"/>
          <p:nvPr>
            <p:ph idx="1" type="body"/>
          </p:nvPr>
        </p:nvSpPr>
        <p:spPr>
          <a:xfrm>
            <a:off x="414001" y="1008433"/>
            <a:ext cx="3995400" cy="40113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39"/>
          <p:cNvSpPr/>
          <p:nvPr>
            <p:ph idx="2" type="pic"/>
          </p:nvPr>
        </p:nvSpPr>
        <p:spPr>
          <a:xfrm>
            <a:off x="4734658" y="1007806"/>
            <a:ext cx="3995400" cy="4011300"/>
          </a:xfrm>
          <a:prstGeom prst="rect">
            <a:avLst/>
          </a:prstGeom>
          <a:noFill/>
          <a:ln>
            <a:noFill/>
          </a:ln>
        </p:spPr>
      </p:sp>
      <p:sp>
        <p:nvSpPr>
          <p:cNvPr id="39" name="Google Shape;39;p39"/>
          <p:cNvSpPr txBox="1"/>
          <p:nvPr>
            <p:ph idx="3"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0" name="Google Shape;40;p39"/>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Destacado en Imagen">
  <p:cSld name="Texto Destacado en Imagen">
    <p:spTree>
      <p:nvGrpSpPr>
        <p:cNvPr id="41" name="Shape 41"/>
        <p:cNvGrpSpPr/>
        <p:nvPr/>
      </p:nvGrpSpPr>
      <p:grpSpPr>
        <a:xfrm>
          <a:off x="0" y="0"/>
          <a:ext cx="0" cy="0"/>
          <a:chOff x="0" y="0"/>
          <a:chExt cx="0" cy="0"/>
        </a:xfrm>
      </p:grpSpPr>
      <p:sp>
        <p:nvSpPr>
          <p:cNvPr id="42" name="Google Shape;42;p40"/>
          <p:cNvSpPr/>
          <p:nvPr>
            <p:ph idx="2" type="pic"/>
          </p:nvPr>
        </p:nvSpPr>
        <p:spPr>
          <a:xfrm>
            <a:off x="414000" y="1008063"/>
            <a:ext cx="8441700" cy="4011000"/>
          </a:xfrm>
          <a:prstGeom prst="rect">
            <a:avLst/>
          </a:prstGeom>
          <a:noFill/>
          <a:ln>
            <a:noFill/>
          </a:ln>
        </p:spPr>
      </p:sp>
      <p:sp>
        <p:nvSpPr>
          <p:cNvPr id="43" name="Google Shape;43;p40"/>
          <p:cNvSpPr txBox="1"/>
          <p:nvPr>
            <p:ph idx="1" type="body"/>
          </p:nvPr>
        </p:nvSpPr>
        <p:spPr>
          <a:xfrm>
            <a:off x="628649" y="1333500"/>
            <a:ext cx="3780600" cy="3373500"/>
          </a:xfrm>
          <a:prstGeom prst="rect">
            <a:avLst/>
          </a:prstGeom>
          <a:solidFill>
            <a:schemeClr val="dk1">
              <a:alpha val="74117"/>
            </a:schemeClr>
          </a:solidFill>
          <a:ln>
            <a:noFill/>
          </a:ln>
        </p:spPr>
        <p:txBody>
          <a:bodyPr anchorCtr="0" anchor="ctr" bIns="112000" lIns="112000" spcFirstLastPara="1" rIns="112000" wrap="square" tIns="112000">
            <a:normAutofit/>
          </a:bodyPr>
          <a:lstStyle>
            <a:lvl1pPr indent="-228600" lvl="0" marL="457200" algn="l">
              <a:lnSpc>
                <a:spcPct val="90000"/>
              </a:lnSpc>
              <a:spcBef>
                <a:spcPts val="800"/>
              </a:spcBef>
              <a:spcAft>
                <a:spcPts val="0"/>
              </a:spcAft>
              <a:buClr>
                <a:schemeClr val="lt1"/>
              </a:buClr>
              <a:buSzPts val="1100"/>
              <a:buNone/>
              <a:defRPr b="1"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 name="Google Shape;44;p40"/>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45" name="Google Shape;45;p40"/>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40"/>
          <p:cNvSpPr txBox="1"/>
          <p:nvPr>
            <p:ph idx="3"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7" name="Google Shape;47;p40"/>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 Descripción + Linea">
  <p:cSld name="Título + Descripción + Linea">
    <p:spTree>
      <p:nvGrpSpPr>
        <p:cNvPr id="48" name="Shape 48"/>
        <p:cNvGrpSpPr/>
        <p:nvPr/>
      </p:nvGrpSpPr>
      <p:grpSpPr>
        <a:xfrm>
          <a:off x="0" y="0"/>
          <a:ext cx="0" cy="0"/>
          <a:chOff x="0" y="0"/>
          <a:chExt cx="0" cy="0"/>
        </a:xfrm>
      </p:grpSpPr>
      <p:sp>
        <p:nvSpPr>
          <p:cNvPr id="49" name="Google Shape;49;p41"/>
          <p:cNvSpPr txBox="1"/>
          <p:nvPr>
            <p:ph type="title"/>
          </p:nvPr>
        </p:nvSpPr>
        <p:spPr>
          <a:xfrm>
            <a:off x="414001" y="974481"/>
            <a:ext cx="8316000" cy="389700"/>
          </a:xfrm>
          <a:prstGeom prst="rect">
            <a:avLst/>
          </a:prstGeom>
          <a:noFill/>
          <a:ln>
            <a:noFill/>
          </a:ln>
        </p:spPr>
        <p:txBody>
          <a:bodyPr anchorCtr="0" anchor="t" bIns="35550" lIns="71100" spcFirstLastPara="1" rIns="71100" wrap="square" tIns="35550">
            <a:noAutofit/>
          </a:bodyPr>
          <a:lstStyle>
            <a:lvl1pPr lvl="0" marR="0" rtl="0" algn="l">
              <a:lnSpc>
                <a:spcPct val="90000"/>
              </a:lnSpc>
              <a:spcBef>
                <a:spcPts val="0"/>
              </a:spcBef>
              <a:spcAft>
                <a:spcPts val="0"/>
              </a:spcAft>
              <a:buClr>
                <a:srgbClr val="0B4DD0"/>
              </a:buClr>
              <a:buSzPts val="1100"/>
              <a:buFont typeface="Proxima Nova"/>
              <a:buNone/>
              <a:defRPr b="1" i="0" sz="1100" u="none" cap="none" strike="noStrike">
                <a:solidFill>
                  <a:srgbClr val="0B4DD0"/>
                </a:solidFill>
                <a:latin typeface="Proxima Nova"/>
                <a:ea typeface="Proxima Nova"/>
                <a:cs typeface="Proxima Nova"/>
                <a:sym typeface="Proxima Nova"/>
              </a:defRPr>
            </a:lvl1pPr>
            <a:lvl2pPr lvl="1"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2pPr>
            <a:lvl3pPr lvl="2"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3pPr>
            <a:lvl4pPr lvl="3"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4pPr>
            <a:lvl5pPr lvl="4"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5pPr>
            <a:lvl6pPr lvl="5"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6pPr>
            <a:lvl7pPr lvl="6"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7pPr>
            <a:lvl8pPr lvl="7"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8pPr>
            <a:lvl9pPr lvl="8" marR="0" rtl="0" algn="l">
              <a:lnSpc>
                <a:spcPct val="100000"/>
              </a:lnSpc>
              <a:spcBef>
                <a:spcPts val="0"/>
              </a:spcBef>
              <a:spcAft>
                <a:spcPts val="0"/>
              </a:spcAft>
              <a:buClr>
                <a:srgbClr val="0B4DD0"/>
              </a:buClr>
              <a:buSzPts val="1100"/>
              <a:buFont typeface="Arial"/>
              <a:buNone/>
              <a:defRPr b="0" i="0" sz="1400" u="none" cap="none" strike="noStrike">
                <a:solidFill>
                  <a:srgbClr val="0B4DD0"/>
                </a:solidFill>
                <a:latin typeface="Arial"/>
                <a:ea typeface="Arial"/>
                <a:cs typeface="Arial"/>
                <a:sym typeface="Arial"/>
              </a:defRPr>
            </a:lvl9pPr>
          </a:lstStyle>
          <a:p/>
        </p:txBody>
      </p:sp>
      <p:sp>
        <p:nvSpPr>
          <p:cNvPr id="50" name="Google Shape;50;p41"/>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41"/>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52" name="Google Shape;52;p41"/>
          <p:cNvSpPr txBox="1"/>
          <p:nvPr>
            <p:ph idx="1" type="body"/>
          </p:nvPr>
        </p:nvSpPr>
        <p:spPr>
          <a:xfrm>
            <a:off x="414000" y="1386315"/>
            <a:ext cx="8316000" cy="892200"/>
          </a:xfrm>
          <a:prstGeom prst="rect">
            <a:avLst/>
          </a:prstGeom>
          <a:noFill/>
          <a:ln>
            <a:noFill/>
          </a:ln>
        </p:spPr>
        <p:txBody>
          <a:bodyPr anchorCtr="0" anchor="t" bIns="56000" lIns="56000" spcFirstLastPara="1" rIns="56000" wrap="square" tIns="56000">
            <a:normAutofit/>
          </a:bodyPr>
          <a:lstStyle>
            <a:lvl1pPr indent="-228600" lvl="0" marL="457200" algn="l">
              <a:lnSpc>
                <a:spcPct val="90000"/>
              </a:lnSpc>
              <a:spcBef>
                <a:spcPts val="800"/>
              </a:spcBef>
              <a:spcAft>
                <a:spcPts val="0"/>
              </a:spcAft>
              <a:buClr>
                <a:schemeClr val="dk1"/>
              </a:buClr>
              <a:buSzPts val="900"/>
              <a:buNone/>
              <a:defRPr sz="9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53" name="Google Shape;53;p41"/>
          <p:cNvCxnSpPr/>
          <p:nvPr/>
        </p:nvCxnSpPr>
        <p:spPr>
          <a:xfrm>
            <a:off x="414000" y="2278673"/>
            <a:ext cx="8316000" cy="0"/>
          </a:xfrm>
          <a:prstGeom prst="straightConnector1">
            <a:avLst/>
          </a:prstGeom>
          <a:noFill/>
          <a:ln cap="flat" cmpd="sng" w="12700">
            <a:solidFill>
              <a:schemeClr val="lt2"/>
            </a:solidFill>
            <a:prstDash val="solid"/>
            <a:miter lim="800000"/>
            <a:headEnd len="sm" w="sm" type="none"/>
            <a:tailEnd len="sm" w="sm" type="none"/>
          </a:ln>
        </p:spPr>
      </p:cxnSp>
      <p:sp>
        <p:nvSpPr>
          <p:cNvPr id="54" name="Google Shape;54;p41"/>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5" name="Google Shape;55;p41"/>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 Subtítulo + Área">
  <p:cSld name="Título + Subtítulo + Área">
    <p:spTree>
      <p:nvGrpSpPr>
        <p:cNvPr id="56" name="Shape 56"/>
        <p:cNvGrpSpPr/>
        <p:nvPr/>
      </p:nvGrpSpPr>
      <p:grpSpPr>
        <a:xfrm>
          <a:off x="0" y="0"/>
          <a:ext cx="0" cy="0"/>
          <a:chOff x="0" y="0"/>
          <a:chExt cx="0" cy="0"/>
        </a:xfrm>
      </p:grpSpPr>
      <p:sp>
        <p:nvSpPr>
          <p:cNvPr id="57" name="Google Shape;57;p42"/>
          <p:cNvSpPr txBox="1"/>
          <p:nvPr>
            <p:ph type="title"/>
          </p:nvPr>
        </p:nvSpPr>
        <p:spPr>
          <a:xfrm>
            <a:off x="414001" y="974481"/>
            <a:ext cx="8316000" cy="389700"/>
          </a:xfrm>
          <a:prstGeom prst="rect">
            <a:avLst/>
          </a:prstGeom>
          <a:noFill/>
          <a:ln>
            <a:noFill/>
          </a:ln>
        </p:spPr>
        <p:txBody>
          <a:bodyPr anchorCtr="0" anchor="t" bIns="35550" lIns="71100" spcFirstLastPara="1" rIns="71100" wrap="square" tIns="35550">
            <a:noAutofit/>
          </a:bodyPr>
          <a:lstStyle>
            <a:lvl1pPr lvl="0" marR="0" rtl="0" algn="l">
              <a:lnSpc>
                <a:spcPct val="90000"/>
              </a:lnSpc>
              <a:spcBef>
                <a:spcPts val="0"/>
              </a:spcBef>
              <a:spcAft>
                <a:spcPts val="0"/>
              </a:spcAft>
              <a:buClr>
                <a:srgbClr val="0B4DD0"/>
              </a:buClr>
              <a:buSzPts val="1400"/>
              <a:buFont typeface="Proxima Nova"/>
              <a:buNone/>
              <a:defRPr b="1" i="0" sz="1400" u="none" cap="none" strike="noStrike">
                <a:solidFill>
                  <a:srgbClr val="0B4DD0"/>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42"/>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42"/>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60" name="Google Shape;60;p42"/>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 name="Google Shape;61;p42"/>
          <p:cNvSpPr/>
          <p:nvPr/>
        </p:nvSpPr>
        <p:spPr>
          <a:xfrm>
            <a:off x="414000" y="1607568"/>
            <a:ext cx="8316000" cy="3412200"/>
          </a:xfrm>
          <a:prstGeom prst="rect">
            <a:avLst/>
          </a:prstGeom>
          <a:solidFill>
            <a:srgbClr val="C0D8E8">
              <a:alpha val="24313"/>
            </a:srgbClr>
          </a:solidFill>
          <a:ln>
            <a:noFill/>
          </a:ln>
        </p:spPr>
        <p:txBody>
          <a:bodyPr anchorCtr="0" anchor="ctr" bIns="35550" lIns="71100" spcFirstLastPara="1" rIns="71100" wrap="square" tIns="355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roxima Nova"/>
              <a:ea typeface="Proxima Nova"/>
              <a:cs typeface="Proxima Nova"/>
              <a:sym typeface="Proxima Nova"/>
            </a:endParaRPr>
          </a:p>
        </p:txBody>
      </p:sp>
      <p:pic>
        <p:nvPicPr>
          <p:cNvPr id="62" name="Google Shape;62;p42"/>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 Contenido Variable">
  <p:cSld name="Imagen + Contenido Variable">
    <p:spTree>
      <p:nvGrpSpPr>
        <p:cNvPr id="63" name="Shape 63"/>
        <p:cNvGrpSpPr/>
        <p:nvPr/>
      </p:nvGrpSpPr>
      <p:grpSpPr>
        <a:xfrm>
          <a:off x="0" y="0"/>
          <a:ext cx="0" cy="0"/>
          <a:chOff x="0" y="0"/>
          <a:chExt cx="0" cy="0"/>
        </a:xfrm>
      </p:grpSpPr>
      <p:sp>
        <p:nvSpPr>
          <p:cNvPr id="64" name="Google Shape;64;p43"/>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43"/>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66" name="Google Shape;66;p43"/>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43"/>
          <p:cNvSpPr/>
          <p:nvPr>
            <p:ph idx="2" type="pic"/>
          </p:nvPr>
        </p:nvSpPr>
        <p:spPr>
          <a:xfrm>
            <a:off x="-399423" y="1174333"/>
            <a:ext cx="3629400" cy="3679500"/>
          </a:xfrm>
          <a:prstGeom prst="parallelogram">
            <a:avLst>
              <a:gd fmla="val 12230" name="adj"/>
            </a:avLst>
          </a:prstGeom>
          <a:noFill/>
          <a:ln>
            <a:noFill/>
          </a:ln>
        </p:spPr>
      </p:sp>
      <p:pic>
        <p:nvPicPr>
          <p:cNvPr id="68" name="Google Shape;68;p43"/>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Izquierdo 1/2">
  <p:cSld name="Texto Izquierdo 1/2">
    <p:spTree>
      <p:nvGrpSpPr>
        <p:cNvPr id="69" name="Shape 69"/>
        <p:cNvGrpSpPr/>
        <p:nvPr/>
      </p:nvGrpSpPr>
      <p:grpSpPr>
        <a:xfrm>
          <a:off x="0" y="0"/>
          <a:ext cx="0" cy="0"/>
          <a:chOff x="0" y="0"/>
          <a:chExt cx="0" cy="0"/>
        </a:xfrm>
      </p:grpSpPr>
      <p:sp>
        <p:nvSpPr>
          <p:cNvPr id="70" name="Google Shape;70;p45"/>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71" name="Google Shape;71;p45"/>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45"/>
          <p:cNvSpPr txBox="1"/>
          <p:nvPr>
            <p:ph idx="1" type="body"/>
          </p:nvPr>
        </p:nvSpPr>
        <p:spPr>
          <a:xfrm>
            <a:off x="414001" y="1008433"/>
            <a:ext cx="3995400" cy="40113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 name="Google Shape;73;p45"/>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lvl1pPr indent="-228600" lvl="0" marL="457200" algn="l">
              <a:lnSpc>
                <a:spcPct val="90000"/>
              </a:lnSpc>
              <a:spcBef>
                <a:spcPts val="800"/>
              </a:spcBef>
              <a:spcAft>
                <a:spcPts val="0"/>
              </a:spcAft>
              <a:buClr>
                <a:schemeClr val="accent1"/>
              </a:buClr>
              <a:buSzPts val="900"/>
              <a:buNone/>
              <a:defRPr b="1" sz="9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4" name="Google Shape;74;p45"/>
          <p:cNvPicPr preferRelativeResize="0"/>
          <p:nvPr/>
        </p:nvPicPr>
        <p:blipFill rotWithShape="1">
          <a:blip r:embed="rId2">
            <a:alphaModFix/>
          </a:blip>
          <a:srcRect b="0" l="0" r="0" t="0"/>
          <a:stretch/>
        </p:blipFill>
        <p:spPr>
          <a:xfrm>
            <a:off x="7848600" y="304800"/>
            <a:ext cx="914400" cy="228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idx="1" type="body"/>
          </p:nvPr>
        </p:nvSpPr>
        <p:spPr>
          <a:xfrm>
            <a:off x="414000" y="1008433"/>
            <a:ext cx="8316000" cy="4011300"/>
          </a:xfrm>
          <a:prstGeom prst="rect">
            <a:avLst/>
          </a:prstGeom>
          <a:noFill/>
          <a:ln>
            <a:noFill/>
          </a:ln>
        </p:spPr>
        <p:txBody>
          <a:bodyPr anchorCtr="0" anchor="ctr" bIns="56000" lIns="56000" spcFirstLastPara="1" rIns="56000" wrap="square" tIns="56000">
            <a:normAutofit/>
          </a:bodyPr>
          <a:lstStyle>
            <a:lvl1pPr indent="-317500" lvl="0" marL="457200"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1pPr>
            <a:lvl2pPr indent="-304800" lvl="1" marL="9144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Proxima Nova"/>
                <a:ea typeface="Proxima Nova"/>
                <a:cs typeface="Proxima Nova"/>
                <a:sym typeface="Proxima Nova"/>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Proxima Nova"/>
                <a:ea typeface="Proxima Nova"/>
                <a:cs typeface="Proxima Nova"/>
                <a:sym typeface="Proxima Nova"/>
              </a:defRPr>
            </a:lvl3pPr>
            <a:lvl4pPr indent="-285750" lvl="3" marL="1828800" marR="0" rtl="0" algn="l">
              <a:lnSpc>
                <a:spcPct val="90000"/>
              </a:lnSpc>
              <a:spcBef>
                <a:spcPts val="400"/>
              </a:spcBef>
              <a:spcAft>
                <a:spcPts val="0"/>
              </a:spcAft>
              <a:buClr>
                <a:schemeClr val="dk1"/>
              </a:buClr>
              <a:buSzPts val="900"/>
              <a:buFont typeface="Arial"/>
              <a:buChar char="•"/>
              <a:defRPr b="0" i="0" sz="900" u="none" cap="none" strike="noStrike">
                <a:solidFill>
                  <a:schemeClr val="dk1"/>
                </a:solidFill>
                <a:latin typeface="Proxima Nova"/>
                <a:ea typeface="Proxima Nova"/>
                <a:cs typeface="Proxima Nova"/>
                <a:sym typeface="Proxima Nova"/>
              </a:defRPr>
            </a:lvl4pPr>
            <a:lvl5pPr indent="-279400" lvl="4" marL="2286000" marR="0" rtl="0" algn="l">
              <a:lnSpc>
                <a:spcPct val="90000"/>
              </a:lnSpc>
              <a:spcBef>
                <a:spcPts val="400"/>
              </a:spcBef>
              <a:spcAft>
                <a:spcPts val="0"/>
              </a:spcAft>
              <a:buClr>
                <a:schemeClr val="dk1"/>
              </a:buClr>
              <a:buSzPts val="800"/>
              <a:buFont typeface="Arial"/>
              <a:buChar char="•"/>
              <a:defRPr b="0" i="0" sz="8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 name="Google Shape;11;p35"/>
          <p:cNvSpPr txBox="1"/>
          <p:nvPr>
            <p:ph idx="11" type="ftr"/>
          </p:nvPr>
        </p:nvSpPr>
        <p:spPr>
          <a:xfrm>
            <a:off x="628650" y="5296958"/>
            <a:ext cx="3086100" cy="304200"/>
          </a:xfrm>
          <a:prstGeom prst="rect">
            <a:avLst/>
          </a:prstGeom>
          <a:noFill/>
          <a:ln>
            <a:noFill/>
          </a:ln>
        </p:spPr>
        <p:txBody>
          <a:bodyPr anchorCtr="0" anchor="ctr" bIns="35550" lIns="71100" spcFirstLastPara="1" rIns="71100" wrap="square" tIns="35550">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 name="Google Shape;12;p35"/>
          <p:cNvSpPr txBox="1"/>
          <p:nvPr>
            <p:ph idx="12" type="sldNum"/>
          </p:nvPr>
        </p:nvSpPr>
        <p:spPr>
          <a:xfrm>
            <a:off x="6629400" y="5257800"/>
            <a:ext cx="2057400" cy="304200"/>
          </a:xfrm>
          <a:prstGeom prst="rect">
            <a:avLst/>
          </a:prstGeom>
          <a:noFill/>
          <a:ln>
            <a:noFill/>
          </a:ln>
        </p:spPr>
        <p:txBody>
          <a:bodyPr anchorCtr="0" anchor="ctr" bIns="35550" lIns="71100" spcFirstLastPara="1" rIns="71100" wrap="square" tIns="35550">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B4DD0"/>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s-ES"/>
              <a:t>‹#›</a:t>
            </a:fld>
            <a:endParaRPr/>
          </a:p>
        </p:txBody>
      </p:sp>
      <p:sp>
        <p:nvSpPr>
          <p:cNvPr id="13" name="Google Shape;13;p35"/>
          <p:cNvSpPr txBox="1"/>
          <p:nvPr/>
        </p:nvSpPr>
        <p:spPr>
          <a:xfrm>
            <a:off x="8443913" y="6421438"/>
            <a:ext cx="138600" cy="287400"/>
          </a:xfrm>
          <a:prstGeom prst="rect">
            <a:avLst/>
          </a:prstGeom>
          <a:noFill/>
          <a:ln>
            <a:noFill/>
          </a:ln>
        </p:spPr>
        <p:txBody>
          <a:bodyPr anchorCtr="0" anchor="t" bIns="35550" lIns="71100" spcFirstLastPara="1" rIns="71100" wrap="square" tIns="3555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roxima Nova"/>
              <a:ea typeface="Proxima Nova"/>
              <a:cs typeface="Proxima Nova"/>
              <a:sym typeface="Proxima Nova"/>
            </a:endParaRPr>
          </a:p>
        </p:txBody>
      </p:sp>
      <p:pic>
        <p:nvPicPr>
          <p:cNvPr id="14" name="Google Shape;14;p35"/>
          <p:cNvPicPr preferRelativeResize="0"/>
          <p:nvPr/>
        </p:nvPicPr>
        <p:blipFill rotWithShape="1">
          <a:blip r:embed="rId1">
            <a:alphaModFix/>
          </a:blip>
          <a:srcRect b="0" l="0" r="0" t="0"/>
          <a:stretch/>
        </p:blipFill>
        <p:spPr>
          <a:xfrm>
            <a:off x="7848600" y="304800"/>
            <a:ext cx="914400" cy="228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61">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chart" Target="../charts/chart9.xml"/><Relationship Id="rId6" Type="http://schemas.openxmlformats.org/officeDocument/2006/relationships/chart" Target="../charts/chart10.xml"/><Relationship Id="rId7" Type="http://schemas.openxmlformats.org/officeDocument/2006/relationships/chart" Target="../charts/char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chart" Target="../charts/char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hyperlink" Target="https://www.boe.es/buscar/act.php?id=BOE-A-2018-16673" TargetMode="External"/><Relationship Id="rId5" Type="http://schemas.openxmlformats.org/officeDocument/2006/relationships/image" Target="../media/image32.png"/><Relationship Id="rId6"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chart" Target="../charts/char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0.jpg"/><Relationship Id="rId5" Type="http://schemas.openxmlformats.org/officeDocument/2006/relationships/image" Target="../media/image15.png"/><Relationship Id="rId6" Type="http://schemas.openxmlformats.org/officeDocument/2006/relationships/hyperlink" Target="https://www.boe.es/buscar/act.php?id=BOE-A-2018-1667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chart" Target="../charts/chart4.xml"/><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9.jpg"/><Relationship Id="rId5" Type="http://schemas.openxmlformats.org/officeDocument/2006/relationships/image" Target="../media/image18.png"/><Relationship Id="rId6" Type="http://schemas.openxmlformats.org/officeDocument/2006/relationships/image" Target="../media/image29.png"/></Relationships>
</file>

<file path=ppt/slides/_rels/slide8.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chart" Target="../charts/chart5.xml"/><Relationship Id="rId6" Type="http://schemas.openxmlformats.org/officeDocument/2006/relationships/chart" Target="../charts/chart6.xml"/><Relationship Id="rId7" Type="http://schemas.openxmlformats.org/officeDocument/2006/relationships/image" Target="../media/image11.png"/><Relationship Id="rId8"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chart" Target="../charts/chart7.xml"/><Relationship Id="rId8"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4DD0"/>
        </a:solidFill>
      </p:bgPr>
    </p:bg>
    <p:spTree>
      <p:nvGrpSpPr>
        <p:cNvPr id="101" name="Shape 101"/>
        <p:cNvGrpSpPr/>
        <p:nvPr/>
      </p:nvGrpSpPr>
      <p:grpSpPr>
        <a:xfrm>
          <a:off x="0" y="0"/>
          <a:ext cx="0" cy="0"/>
          <a:chOff x="0" y="0"/>
          <a:chExt cx="0" cy="0"/>
        </a:xfrm>
      </p:grpSpPr>
      <p:sp>
        <p:nvSpPr>
          <p:cNvPr id="102" name="Google Shape;102;p1"/>
          <p:cNvSpPr/>
          <p:nvPr>
            <p:ph idx="2" type="pic"/>
          </p:nvPr>
        </p:nvSpPr>
        <p:spPr>
          <a:xfrm>
            <a:off x="4191292" y="0"/>
            <a:ext cx="5599500" cy="5715000"/>
          </a:xfrm>
          <a:prstGeom prst="parallelogram">
            <a:avLst>
              <a:gd fmla="val 11117" name="adj"/>
            </a:avLst>
          </a:prstGeom>
          <a:noFill/>
          <a:ln>
            <a:noFill/>
          </a:ln>
        </p:spPr>
      </p:sp>
      <p:sp>
        <p:nvSpPr>
          <p:cNvPr id="103" name="Google Shape;103;p1"/>
          <p:cNvSpPr txBox="1"/>
          <p:nvPr>
            <p:ph type="title"/>
          </p:nvPr>
        </p:nvSpPr>
        <p:spPr>
          <a:xfrm>
            <a:off x="414000" y="1617086"/>
            <a:ext cx="3708000" cy="715200"/>
          </a:xfrm>
          <a:prstGeom prst="rect">
            <a:avLst/>
          </a:prstGeom>
          <a:noFill/>
          <a:ln>
            <a:noFill/>
          </a:ln>
        </p:spPr>
        <p:txBody>
          <a:bodyPr anchorCtr="0" anchor="t" bIns="56000" lIns="56000" spcFirstLastPara="1" rIns="56000" wrap="square" tIns="56000">
            <a:noAutofit/>
          </a:bodyPr>
          <a:lstStyle/>
          <a:p>
            <a:pPr indent="0" lvl="0" marL="0" rtl="0" algn="l">
              <a:lnSpc>
                <a:spcPct val="90000"/>
              </a:lnSpc>
              <a:spcBef>
                <a:spcPts val="0"/>
              </a:spcBef>
              <a:spcAft>
                <a:spcPts val="0"/>
              </a:spcAft>
              <a:buClr>
                <a:schemeClr val="lt1"/>
              </a:buClr>
              <a:buSzPts val="2000"/>
              <a:buFont typeface="IBM Plex Sans"/>
              <a:buNone/>
            </a:pPr>
            <a:r>
              <a:rPr b="1" lang="es-ES">
                <a:latin typeface="IBM Plex Sans"/>
                <a:ea typeface="IBM Plex Sans"/>
                <a:cs typeface="IBM Plex Sans"/>
                <a:sym typeface="IBM Plex Sans"/>
              </a:rPr>
              <a:t>INVESTIGANDO PARA COMUNICAR</a:t>
            </a:r>
            <a:endParaRPr/>
          </a:p>
        </p:txBody>
      </p:sp>
      <p:sp>
        <p:nvSpPr>
          <p:cNvPr id="104" name="Google Shape;104;p1"/>
          <p:cNvSpPr txBox="1"/>
          <p:nvPr>
            <p:ph idx="1" type="body"/>
          </p:nvPr>
        </p:nvSpPr>
        <p:spPr>
          <a:xfrm>
            <a:off x="414000" y="4891844"/>
            <a:ext cx="3708000" cy="271200"/>
          </a:xfrm>
          <a:prstGeom prst="rect">
            <a:avLst/>
          </a:prstGeom>
          <a:noFill/>
          <a:ln>
            <a:noFill/>
          </a:ln>
        </p:spPr>
        <p:txBody>
          <a:bodyPr anchorCtr="0" anchor="ctr" bIns="56000" lIns="56000" spcFirstLastPara="1" rIns="56000" wrap="square" tIns="56000">
            <a:noAutofit/>
          </a:bodyPr>
          <a:lstStyle/>
          <a:p>
            <a:pPr indent="0" lvl="0" marL="0" rtl="0" algn="l">
              <a:lnSpc>
                <a:spcPct val="90000"/>
              </a:lnSpc>
              <a:spcBef>
                <a:spcPts val="0"/>
              </a:spcBef>
              <a:spcAft>
                <a:spcPts val="0"/>
              </a:spcAft>
              <a:buClr>
                <a:schemeClr val="lt1"/>
              </a:buClr>
              <a:buSzPts val="900"/>
              <a:buNone/>
            </a:pPr>
            <a:r>
              <a:rPr lang="es-ES"/>
              <a:t>Julio 2025</a:t>
            </a:r>
            <a:endParaRPr/>
          </a:p>
        </p:txBody>
      </p:sp>
      <p:sp>
        <p:nvSpPr>
          <p:cNvPr id="105" name="Google Shape;105;p1"/>
          <p:cNvSpPr txBox="1"/>
          <p:nvPr>
            <p:ph idx="4" type="body"/>
          </p:nvPr>
        </p:nvSpPr>
        <p:spPr>
          <a:xfrm>
            <a:off x="414000" y="2524114"/>
            <a:ext cx="3708000" cy="841500"/>
          </a:xfrm>
          <a:prstGeom prst="rect">
            <a:avLst/>
          </a:prstGeom>
          <a:noFill/>
          <a:ln>
            <a:noFill/>
          </a:ln>
        </p:spPr>
        <p:txBody>
          <a:bodyPr anchorCtr="0" anchor="t" bIns="56000" lIns="56000" spcFirstLastPara="1" rIns="56000" wrap="square" tIns="56000">
            <a:noAutofit/>
          </a:bodyPr>
          <a:lstStyle/>
          <a:p>
            <a:pPr indent="0" lvl="0" marL="0" rtl="0" algn="l">
              <a:lnSpc>
                <a:spcPct val="90000"/>
              </a:lnSpc>
              <a:spcBef>
                <a:spcPts val="0"/>
              </a:spcBef>
              <a:spcAft>
                <a:spcPts val="0"/>
              </a:spcAft>
              <a:buClr>
                <a:schemeClr val="lt1"/>
              </a:buClr>
              <a:buSzPts val="1200"/>
              <a:buNone/>
            </a:pPr>
            <a:r>
              <a:rPr lang="es-ES"/>
              <a:t>OLA 1</a:t>
            </a:r>
            <a:br>
              <a:rPr lang="es-ES"/>
            </a:br>
            <a:r>
              <a:rPr lang="es-ES" sz="1200">
                <a:latin typeface="IBM Plex Sans"/>
                <a:ea typeface="IBM Plex Sans"/>
                <a:cs typeface="IBM Plex Sans"/>
                <a:sym typeface="IBM Plex Sans"/>
              </a:rPr>
              <a:t>PROFUNDIZANDO EN EL MERCADO LABORAL</a:t>
            </a:r>
            <a:endParaRPr/>
          </a:p>
        </p:txBody>
      </p:sp>
      <p:pic>
        <p:nvPicPr>
          <p:cNvPr descr="Dibujo en blanco y negro&#10;&#10;El contenido generado por IA puede ser incorrecto." id="106" name="Google Shape;106;p1"/>
          <p:cNvPicPr preferRelativeResize="0"/>
          <p:nvPr/>
        </p:nvPicPr>
        <p:blipFill rotWithShape="1">
          <a:blip r:embed="rId3">
            <a:alphaModFix/>
          </a:blip>
          <a:srcRect b="0" l="0" r="0" t="0"/>
          <a:stretch/>
        </p:blipFill>
        <p:spPr>
          <a:xfrm>
            <a:off x="476085" y="5188690"/>
            <a:ext cx="1244927" cy="2124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3"/>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sp>
        <p:nvSpPr>
          <p:cNvPr id="394" name="Google Shape;394;p53"/>
          <p:cNvSpPr/>
          <p:nvPr>
            <p:ph idx="2" type="pic"/>
          </p:nvPr>
        </p:nvSpPr>
        <p:spPr>
          <a:xfrm>
            <a:off x="-399423" y="1174333"/>
            <a:ext cx="3629400" cy="3679500"/>
          </a:xfrm>
          <a:prstGeom prst="parallelogram">
            <a:avLst>
              <a:gd fmla="val 12230" name="adj"/>
            </a:avLst>
          </a:prstGeom>
          <a:noFill/>
          <a:ln>
            <a:noFill/>
          </a:ln>
        </p:spPr>
      </p:sp>
      <p:pic>
        <p:nvPicPr>
          <p:cNvPr id="395" name="Google Shape;395;p53"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pic>
        <p:nvPicPr>
          <p:cNvPr descr="Mujer sentada en una banca de madera&#10;&#10;Descripción generada automáticamente con confianza media" id="396" name="Google Shape;396;p53"/>
          <p:cNvPicPr preferRelativeResize="0"/>
          <p:nvPr/>
        </p:nvPicPr>
        <p:blipFill rotWithShape="1">
          <a:blip r:embed="rId4">
            <a:alphaModFix/>
          </a:blip>
          <a:srcRect b="4380" l="0" r="0" t="4379"/>
          <a:stretch/>
        </p:blipFill>
        <p:spPr>
          <a:xfrm>
            <a:off x="-415640" y="1129694"/>
            <a:ext cx="3645616" cy="3724139"/>
          </a:xfrm>
          <a:prstGeom prst="parallelogram">
            <a:avLst>
              <a:gd fmla="val 12230" name="adj"/>
            </a:avLst>
          </a:prstGeom>
          <a:noFill/>
          <a:ln>
            <a:noFill/>
          </a:ln>
        </p:spPr>
      </p:pic>
      <p:sp>
        <p:nvSpPr>
          <p:cNvPr id="397" name="Google Shape;397;p53"/>
          <p:cNvSpPr txBox="1"/>
          <p:nvPr/>
        </p:nvSpPr>
        <p:spPr>
          <a:xfrm>
            <a:off x="3246193" y="1110751"/>
            <a:ext cx="5770586"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ES" sz="1600" u="none" cap="none" strike="noStrike">
                <a:solidFill>
                  <a:srgbClr val="0B4DD0"/>
                </a:solidFill>
                <a:latin typeface="Proxima Nova"/>
                <a:ea typeface="Proxima Nova"/>
                <a:cs typeface="Proxima Nova"/>
                <a:sym typeface="Proxima Nova"/>
              </a:rPr>
              <a:t>LA OBLIGACIÓN sigue siendo el dinamitador de la no desconexión, </a:t>
            </a:r>
            <a:r>
              <a:rPr b="0" i="0" lang="es-ES" sz="1600" u="none" cap="none" strike="noStrike">
                <a:solidFill>
                  <a:srgbClr val="0B4DD0"/>
                </a:solidFill>
                <a:latin typeface="Proxima Nova"/>
                <a:ea typeface="Proxima Nova"/>
                <a:cs typeface="Proxima Nova"/>
                <a:sym typeface="Proxima Nova"/>
              </a:rPr>
              <a:t>desde la exigencia del propio empleado, pero también desde la percepción de demanda del propio puesto de trabajo: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Proxima Nova"/>
              <a:ea typeface="Proxima Nova"/>
              <a:cs typeface="Proxima Nova"/>
              <a:sym typeface="Proxima Nova"/>
            </a:endParaRPr>
          </a:p>
          <a:p>
            <a:pPr indent="-228600" lvl="0" marL="228600" marR="0" rtl="0" algn="l">
              <a:lnSpc>
                <a:spcPct val="100000"/>
              </a:lnSpc>
              <a:spcBef>
                <a:spcPts val="0"/>
              </a:spcBef>
              <a:spcAft>
                <a:spcPts val="0"/>
              </a:spcAft>
              <a:buClr>
                <a:srgbClr val="000000"/>
              </a:buClr>
              <a:buSzPts val="1200"/>
              <a:buFont typeface="Arial"/>
              <a:buAutoNum type="arabicPeriod"/>
            </a:pPr>
            <a:r>
              <a:rPr b="0" i="0" lang="es-ES" sz="1200" u="none" cap="none" strike="noStrike">
                <a:solidFill>
                  <a:srgbClr val="000000"/>
                </a:solidFill>
                <a:latin typeface="Proxima Nova"/>
                <a:ea typeface="Proxima Nova"/>
                <a:cs typeface="Proxima Nova"/>
                <a:sym typeface="Proxima Nova"/>
              </a:rPr>
              <a:t>Un sentimiento de obligación para la mayoría (41%)</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200"/>
              <a:buFont typeface="Arial"/>
              <a:buAutoNum type="arabicPeriod"/>
            </a:pPr>
            <a:r>
              <a:rPr b="0" i="0" lang="es-ES" sz="1200" u="none" cap="none" strike="noStrike">
                <a:solidFill>
                  <a:srgbClr val="000000"/>
                </a:solidFill>
                <a:latin typeface="Proxima Nova"/>
                <a:ea typeface="Proxima Nova"/>
                <a:cs typeface="Proxima Nova"/>
                <a:sym typeface="Proxima Nova"/>
              </a:rPr>
              <a:t>Una condición "mi puesto de trabajo lo requiere" para uno/a de cada tres.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0B4DD0"/>
                </a:solidFill>
                <a:latin typeface="Proxima Nova"/>
                <a:ea typeface="Proxima Nova"/>
                <a:cs typeface="Proxima Nova"/>
                <a:sym typeface="Proxima Nova"/>
              </a:rPr>
              <a:t>Sin embargo, se observa el avance de la concienciación, ya que esa percepción de obligación (en las dos perspectivas) desciende con respecto a años anteriores.</a:t>
            </a:r>
            <a:endParaRPr b="0" i="0" sz="1400" u="none" cap="none" strike="noStrike">
              <a:solidFill>
                <a:srgbClr val="000000"/>
              </a:solidFill>
              <a:latin typeface="Arial"/>
              <a:ea typeface="Arial"/>
              <a:cs typeface="Arial"/>
              <a:sym typeface="Arial"/>
            </a:endParaRPr>
          </a:p>
          <a:p>
            <a:pPr indent="-152400" lvl="0" marL="2286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Proxima Nova"/>
              <a:ea typeface="Proxima Nova"/>
              <a:cs typeface="Proxima Nova"/>
              <a:sym typeface="Proxima Nova"/>
            </a:endParaRPr>
          </a:p>
        </p:txBody>
      </p:sp>
      <p:pic>
        <p:nvPicPr>
          <p:cNvPr descr="Escena de parque contorno" id="398" name="Google Shape;398;p53"/>
          <p:cNvPicPr preferRelativeResize="0"/>
          <p:nvPr/>
        </p:nvPicPr>
        <p:blipFill rotWithShape="1">
          <a:blip r:embed="rId5">
            <a:alphaModFix/>
          </a:blip>
          <a:srcRect b="0" l="0" r="0" t="0"/>
          <a:stretch/>
        </p:blipFill>
        <p:spPr>
          <a:xfrm>
            <a:off x="697583" y="3268980"/>
            <a:ext cx="379283" cy="379283"/>
          </a:xfrm>
          <a:prstGeom prst="rect">
            <a:avLst/>
          </a:prstGeom>
          <a:noFill/>
          <a:ln>
            <a:noFill/>
          </a:ln>
        </p:spPr>
      </p:pic>
      <p:pic>
        <p:nvPicPr>
          <p:cNvPr descr="Escena tropical contorno" id="399" name="Google Shape;399;p53"/>
          <p:cNvPicPr preferRelativeResize="0"/>
          <p:nvPr/>
        </p:nvPicPr>
        <p:blipFill rotWithShape="1">
          <a:blip r:embed="rId6">
            <a:alphaModFix/>
          </a:blip>
          <a:srcRect b="0" l="0" r="0" t="0"/>
          <a:stretch/>
        </p:blipFill>
        <p:spPr>
          <a:xfrm>
            <a:off x="697583" y="3762272"/>
            <a:ext cx="379283" cy="379283"/>
          </a:xfrm>
          <a:prstGeom prst="rect">
            <a:avLst/>
          </a:prstGeom>
          <a:noFill/>
          <a:ln>
            <a:noFill/>
          </a:ln>
        </p:spPr>
      </p:pic>
      <p:pic>
        <p:nvPicPr>
          <p:cNvPr id="400" name="Google Shape;400;p53"/>
          <p:cNvPicPr preferRelativeResize="0"/>
          <p:nvPr/>
        </p:nvPicPr>
        <p:blipFill rotWithShape="1">
          <a:blip r:embed="rId7">
            <a:alphaModFix/>
          </a:blip>
          <a:srcRect b="0" l="13465" r="13465" t="0"/>
          <a:stretch/>
        </p:blipFill>
        <p:spPr>
          <a:xfrm>
            <a:off x="-419086" y="1129693"/>
            <a:ext cx="3673310" cy="3724139"/>
          </a:xfrm>
          <a:prstGeom prst="parallelogram">
            <a:avLst>
              <a:gd fmla="val 12230" name="adj"/>
            </a:avLst>
          </a:prstGeom>
          <a:noFill/>
          <a:ln>
            <a:noFill/>
          </a:ln>
        </p:spPr>
      </p:pic>
      <p:sp>
        <p:nvSpPr>
          <p:cNvPr id="401" name="Google Shape;401;p53"/>
          <p:cNvSpPr txBox="1"/>
          <p:nvPr/>
        </p:nvSpPr>
        <p:spPr>
          <a:xfrm>
            <a:off x="3229976" y="3285462"/>
            <a:ext cx="5780033" cy="53091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0B4DD0"/>
                </a:solidFill>
                <a:latin typeface="Proxima Nova"/>
                <a:ea typeface="Proxima Nova"/>
                <a:cs typeface="Proxima Nova"/>
                <a:sym typeface="Proxima Nova"/>
              </a:rPr>
              <a:t>Las empresas están trabajando en ello, pero todavía hay recorrido por avanzar.</a:t>
            </a:r>
            <a:endParaRPr b="0" i="0" sz="1400" u="none" cap="none" strike="noStrike">
              <a:solidFill>
                <a:srgbClr val="000000"/>
              </a:solidFill>
              <a:latin typeface="Arial"/>
              <a:ea typeface="Arial"/>
              <a:cs typeface="Arial"/>
              <a:sym typeface="Arial"/>
            </a:endParaRPr>
          </a:p>
        </p:txBody>
      </p:sp>
      <p:sp>
        <p:nvSpPr>
          <p:cNvPr id="402" name="Google Shape;402;p53"/>
          <p:cNvSpPr txBox="1"/>
          <p:nvPr/>
        </p:nvSpPr>
        <p:spPr>
          <a:xfrm>
            <a:off x="3267067" y="3804225"/>
            <a:ext cx="5602616" cy="992579"/>
          </a:xfrm>
          <a:prstGeom prst="rect">
            <a:avLst/>
          </a:prstGeom>
          <a:noFill/>
          <a:ln>
            <a:noFill/>
          </a:ln>
        </p:spPr>
        <p:txBody>
          <a:bodyPr anchorCtr="0" anchor="t" bIns="34275" lIns="68575" spcFirstLastPara="1" rIns="68575" wrap="square" tIns="34275">
            <a:spAutoFit/>
          </a:bodyPr>
          <a:lstStyle/>
          <a:p>
            <a:pPr indent="-214313" lvl="0" marL="214313" marR="0" rtl="0" algn="l">
              <a:lnSpc>
                <a:spcPct val="100000"/>
              </a:lnSpc>
              <a:spcBef>
                <a:spcPts val="0"/>
              </a:spcBef>
              <a:spcAft>
                <a:spcPts val="0"/>
              </a:spcAft>
              <a:buClr>
                <a:srgbClr val="000000"/>
              </a:buClr>
              <a:buSzPts val="1200"/>
              <a:buFont typeface="Arial"/>
              <a:buChar char="•"/>
            </a:pPr>
            <a:r>
              <a:rPr b="1" i="0" lang="es-ES" sz="1200" u="none" cap="none" strike="noStrike">
                <a:solidFill>
                  <a:srgbClr val="000000"/>
                </a:solidFill>
                <a:latin typeface="Proxima Nova"/>
                <a:ea typeface="Proxima Nova"/>
                <a:cs typeface="Proxima Nova"/>
                <a:sym typeface="Proxima Nova"/>
              </a:rPr>
              <a:t>Tan solo uno de cada tres empleados/as declara que su empresa tiene alguna medida implantada, siendo estas en su mayoría teóricas (comunicaciones, información…) </a:t>
            </a:r>
            <a:r>
              <a:rPr b="0" i="0" lang="es-ES" sz="1200" u="none" cap="none" strike="noStrike">
                <a:solidFill>
                  <a:srgbClr val="000000"/>
                </a:solidFill>
                <a:latin typeface="Proxima Nova"/>
                <a:ea typeface="Proxima Nova"/>
                <a:cs typeface="Proxima Nova"/>
                <a:sym typeface="Proxima Nova"/>
              </a:rPr>
              <a:t>que, en parte, explica que haya un aumento de la concienciación por parte de los empleados/as, pero que no llega a convertirse en acción efectiva.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4"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sp>
        <p:nvSpPr>
          <p:cNvPr id="408" name="Google Shape;408;p54"/>
          <p:cNvSpPr txBox="1"/>
          <p:nvPr>
            <p:ph idx="1" type="body"/>
          </p:nvPr>
        </p:nvSpPr>
        <p:spPr>
          <a:xfrm>
            <a:off x="414001" y="815924"/>
            <a:ext cx="2548073" cy="4011300"/>
          </a:xfrm>
          <a:prstGeom prst="rect">
            <a:avLst/>
          </a:prstGeom>
          <a:solidFill>
            <a:srgbClr val="D6EDFF"/>
          </a:solidFill>
          <a:ln>
            <a:noFill/>
          </a:ln>
        </p:spPr>
        <p:txBody>
          <a:bodyPr anchorCtr="0" anchor="ctr" bIns="56000" lIns="180000" spcFirstLastPara="1" rIns="180000" wrap="square" tIns="57600">
            <a:normAutofit/>
          </a:bodyPr>
          <a:lstStyle/>
          <a:p>
            <a:pPr indent="0" lvl="0" marL="0" rtl="0" algn="l">
              <a:lnSpc>
                <a:spcPct val="90000"/>
              </a:lnSpc>
              <a:spcBef>
                <a:spcPts val="0"/>
              </a:spcBef>
              <a:spcAft>
                <a:spcPts val="0"/>
              </a:spcAft>
              <a:buClr>
                <a:schemeClr val="dk2"/>
              </a:buClr>
              <a:buSzPts val="1200"/>
              <a:buNone/>
            </a:pPr>
            <a:r>
              <a:rPr lang="es-ES" sz="1200">
                <a:solidFill>
                  <a:schemeClr val="dk1"/>
                </a:solidFill>
              </a:rPr>
              <a:t>Aunque todavía es el principal motivo de no desconectar, </a:t>
            </a:r>
            <a:r>
              <a:rPr b="1" lang="es-ES" sz="1200">
                <a:solidFill>
                  <a:srgbClr val="0B4DD0"/>
                </a:solidFill>
              </a:rPr>
              <a:t>el sentimiento de obligatoriedad se diluye poco a poco entre la población ocupada</a:t>
            </a:r>
            <a:r>
              <a:rPr lang="es-ES" sz="1200">
                <a:solidFill>
                  <a:schemeClr val="dk1"/>
                </a:solidFill>
              </a:rPr>
              <a:t>.</a:t>
            </a:r>
            <a:endParaRPr/>
          </a:p>
          <a:p>
            <a:pPr indent="0" lvl="0" marL="0" rtl="0" algn="l">
              <a:lnSpc>
                <a:spcPct val="90000"/>
              </a:lnSpc>
              <a:spcBef>
                <a:spcPts val="0"/>
              </a:spcBef>
              <a:spcAft>
                <a:spcPts val="0"/>
              </a:spcAft>
              <a:buClr>
                <a:schemeClr val="dk2"/>
              </a:buClr>
              <a:buSzPts val="1200"/>
              <a:buNone/>
            </a:pPr>
            <a:r>
              <a:t/>
            </a:r>
            <a:endParaRPr sz="1200">
              <a:solidFill>
                <a:schemeClr val="dk1"/>
              </a:solidFill>
            </a:endParaRPr>
          </a:p>
          <a:p>
            <a:pPr indent="0" lvl="0" marL="0" rtl="0" algn="l">
              <a:lnSpc>
                <a:spcPct val="90000"/>
              </a:lnSpc>
              <a:spcBef>
                <a:spcPts val="0"/>
              </a:spcBef>
              <a:spcAft>
                <a:spcPts val="0"/>
              </a:spcAft>
              <a:buClr>
                <a:schemeClr val="dk2"/>
              </a:buClr>
              <a:buSzPts val="1200"/>
              <a:buNone/>
            </a:pPr>
            <a:r>
              <a:t/>
            </a:r>
            <a:endParaRPr sz="1200">
              <a:solidFill>
                <a:schemeClr val="dk1"/>
              </a:solidFill>
            </a:endParaRPr>
          </a:p>
          <a:p>
            <a:pPr indent="0" lvl="0" marL="0" rtl="0" algn="l">
              <a:lnSpc>
                <a:spcPct val="90000"/>
              </a:lnSpc>
              <a:spcBef>
                <a:spcPts val="0"/>
              </a:spcBef>
              <a:spcAft>
                <a:spcPts val="0"/>
              </a:spcAft>
              <a:buClr>
                <a:schemeClr val="dk2"/>
              </a:buClr>
              <a:buSzPts val="1200"/>
              <a:buNone/>
            </a:pPr>
            <a:r>
              <a:rPr lang="es-ES" sz="1200">
                <a:solidFill>
                  <a:schemeClr val="dk1"/>
                </a:solidFill>
              </a:rPr>
              <a:t>Esta sensación también se refleja en un descenso de la percepción de que es algo asociado al puesto de trabajo.</a:t>
            </a:r>
            <a:endParaRPr/>
          </a:p>
        </p:txBody>
      </p:sp>
      <p:sp>
        <p:nvSpPr>
          <p:cNvPr id="409" name="Google Shape;409;p54"/>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graphicFrame>
        <p:nvGraphicFramePr>
          <p:cNvPr id="410" name="Google Shape;410;p54"/>
          <p:cNvGraphicFramePr/>
          <p:nvPr/>
        </p:nvGraphicFramePr>
        <p:xfrm>
          <a:off x="521990" y="4820467"/>
          <a:ext cx="3000000" cy="3000000"/>
        </p:xfrm>
        <a:graphic>
          <a:graphicData uri="http://schemas.openxmlformats.org/drawingml/2006/table">
            <a:tbl>
              <a:tblPr>
                <a:noFill/>
                <a:tableStyleId>{F4922881-1072-4A0A-91C2-EFB650C1F307}</a:tableStyleId>
              </a:tblPr>
              <a:tblGrid>
                <a:gridCol w="329400"/>
                <a:gridCol w="3597425"/>
              </a:tblGrid>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 significativamente  positivas y negativas vs. población general (N.C. 95%)</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Diferencias significativas entre segmentos (N.C 95%). </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bl>
          </a:graphicData>
        </a:graphic>
      </p:graphicFrame>
      <p:sp>
        <p:nvSpPr>
          <p:cNvPr id="411" name="Google Shape;411;p54"/>
          <p:cNvSpPr txBox="1"/>
          <p:nvPr/>
        </p:nvSpPr>
        <p:spPr>
          <a:xfrm>
            <a:off x="456166" y="4897766"/>
            <a:ext cx="533051" cy="36933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rgbClr val="D9382C"/>
                </a:solidFill>
                <a:latin typeface="Proxima Nova"/>
                <a:ea typeface="Proxima Nova"/>
                <a:cs typeface="Proxima Nova"/>
                <a:sym typeface="Proxima Nova"/>
              </a:rPr>
              <a:t>ABC</a:t>
            </a:r>
            <a:r>
              <a:rPr b="0" i="0" lang="es-ES" sz="1800" u="none" cap="none" strike="noStrike">
                <a:solidFill>
                  <a:srgbClr val="D9382C"/>
                </a:solidFill>
                <a:latin typeface="Proxima Nova"/>
                <a:ea typeface="Proxima Nova"/>
                <a:cs typeface="Proxima Nova"/>
                <a:sym typeface="Proxima Nova"/>
              </a:rPr>
              <a:t> </a:t>
            </a:r>
            <a:endParaRPr b="0" i="0" sz="1400" u="none" cap="none" strike="noStrike">
              <a:solidFill>
                <a:srgbClr val="D9382C"/>
              </a:solidFill>
              <a:latin typeface="Arial"/>
              <a:ea typeface="Arial"/>
              <a:cs typeface="Arial"/>
              <a:sym typeface="Arial"/>
            </a:endParaRPr>
          </a:p>
        </p:txBody>
      </p:sp>
      <p:pic>
        <p:nvPicPr>
          <p:cNvPr id="412" name="Google Shape;412;p54"/>
          <p:cNvPicPr preferRelativeResize="0"/>
          <p:nvPr/>
        </p:nvPicPr>
        <p:blipFill rotWithShape="1">
          <a:blip r:embed="rId4">
            <a:alphaModFix/>
          </a:blip>
          <a:srcRect b="0" l="0" r="0" t="0"/>
          <a:stretch/>
        </p:blipFill>
        <p:spPr>
          <a:xfrm>
            <a:off x="152400" y="-1980550"/>
            <a:ext cx="8839199" cy="712143"/>
          </a:xfrm>
          <a:prstGeom prst="rect">
            <a:avLst/>
          </a:prstGeom>
          <a:noFill/>
          <a:ln>
            <a:noFill/>
          </a:ln>
        </p:spPr>
      </p:pic>
      <p:grpSp>
        <p:nvGrpSpPr>
          <p:cNvPr id="413" name="Google Shape;413;p54"/>
          <p:cNvGrpSpPr/>
          <p:nvPr/>
        </p:nvGrpSpPr>
        <p:grpSpPr>
          <a:xfrm>
            <a:off x="584460" y="4896755"/>
            <a:ext cx="243775" cy="102179"/>
            <a:chOff x="5250712" y="1125246"/>
            <a:chExt cx="243775" cy="102179"/>
          </a:xfrm>
        </p:grpSpPr>
        <p:sp>
          <p:nvSpPr>
            <p:cNvPr id="414" name="Google Shape;414;p54"/>
            <p:cNvSpPr/>
            <p:nvPr/>
          </p:nvSpPr>
          <p:spPr>
            <a:xfrm flipH="1" rot="-5400000">
              <a:off x="5392308" y="1125246"/>
              <a:ext cx="102179" cy="102179"/>
            </a:xfrm>
            <a:prstGeom prst="chevron">
              <a:avLst>
                <a:gd fmla="val 50000" name="adj"/>
              </a:avLst>
            </a:prstGeom>
            <a:solidFill>
              <a:srgbClr val="D93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5" name="Google Shape;415;p54"/>
            <p:cNvSpPr/>
            <p:nvPr/>
          </p:nvSpPr>
          <p:spPr>
            <a:xfrm flipH="1" rot="5400000">
              <a:off x="5250712" y="1125246"/>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16" name="Google Shape;416;p54"/>
          <p:cNvSpPr/>
          <p:nvPr/>
        </p:nvSpPr>
        <p:spPr>
          <a:xfrm>
            <a:off x="3129839" y="894698"/>
            <a:ext cx="162000" cy="162000"/>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B4DD0"/>
              </a:solidFill>
              <a:latin typeface="Arial"/>
              <a:ea typeface="Arial"/>
              <a:cs typeface="Arial"/>
              <a:sym typeface="Arial"/>
            </a:endParaRPr>
          </a:p>
        </p:txBody>
      </p:sp>
      <p:sp>
        <p:nvSpPr>
          <p:cNvPr id="417" name="Google Shape;417;p54"/>
          <p:cNvSpPr txBox="1"/>
          <p:nvPr/>
        </p:nvSpPr>
        <p:spPr>
          <a:xfrm>
            <a:off x="3322488" y="859327"/>
            <a:ext cx="27284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s-ES" sz="900" u="none" cap="none" strike="noStrike">
                <a:solidFill>
                  <a:srgbClr val="0B4DD0"/>
                </a:solidFill>
                <a:latin typeface="Proxima Nova"/>
                <a:ea typeface="Proxima Nova"/>
                <a:cs typeface="Proxima Nova"/>
                <a:sym typeface="Proxima Nova"/>
              </a:rPr>
              <a:t>Motivos de NO desconexión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B4DD0"/>
              </a:solidFill>
              <a:latin typeface="Proxima Nova"/>
              <a:ea typeface="Proxima Nova"/>
              <a:cs typeface="Proxima Nova"/>
              <a:sym typeface="Proxima Nova"/>
            </a:endParaRPr>
          </a:p>
        </p:txBody>
      </p:sp>
      <p:sp>
        <p:nvSpPr>
          <p:cNvPr id="418" name="Google Shape;418;p54"/>
          <p:cNvSpPr txBox="1"/>
          <p:nvPr/>
        </p:nvSpPr>
        <p:spPr>
          <a:xfrm>
            <a:off x="3672865" y="3949310"/>
            <a:ext cx="1471652" cy="30008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Base No siempre consigue desconectar del trabajo:</a:t>
            </a:r>
            <a:endParaRPr b="0" i="0" sz="1400" u="none" cap="none" strike="noStrike">
              <a:solidFill>
                <a:srgbClr val="000000"/>
              </a:solidFill>
              <a:latin typeface="Arial"/>
              <a:ea typeface="Arial"/>
              <a:cs typeface="Arial"/>
              <a:sym typeface="Arial"/>
            </a:endParaRPr>
          </a:p>
        </p:txBody>
      </p:sp>
      <p:graphicFrame>
        <p:nvGraphicFramePr>
          <p:cNvPr id="419" name="Google Shape;419;p54"/>
          <p:cNvGraphicFramePr/>
          <p:nvPr/>
        </p:nvGraphicFramePr>
        <p:xfrm>
          <a:off x="3726042" y="1828385"/>
          <a:ext cx="3000000" cy="3000000"/>
        </p:xfrm>
        <a:graphic>
          <a:graphicData uri="http://schemas.openxmlformats.org/drawingml/2006/table">
            <a:tbl>
              <a:tblPr>
                <a:noFill/>
                <a:tableStyleId>{62FAA13D-C6A1-4D1D-AE8C-B725AE35AB6D}</a:tableStyleId>
              </a:tblPr>
              <a:tblGrid>
                <a:gridCol w="1445550"/>
              </a:tblGrid>
              <a:tr h="33625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Me siento con la obligación de responder</a:t>
                      </a:r>
                      <a:endParaRPr b="0" i="0" sz="700" u="none" cap="none" strike="noStrike">
                        <a:solidFill>
                          <a:srgbClr val="000000"/>
                        </a:solidFill>
                        <a:latin typeface="Proxima Nova"/>
                        <a:ea typeface="Proxima Nova"/>
                        <a:cs typeface="Proxima Nova"/>
                        <a:sym typeface="Proxima Nova"/>
                      </a:endParaRPr>
                    </a:p>
                  </a:txBody>
                  <a:tcPr marT="3425" marB="0" marR="3425" marL="3425" anchor="ctr"/>
                </a:tc>
              </a:tr>
              <a:tr h="33625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Mi puesto de trabajo lo requiere</a:t>
                      </a:r>
                      <a:endParaRPr b="0" i="0" sz="700" u="none" cap="none" strike="noStrike">
                        <a:solidFill>
                          <a:srgbClr val="000000"/>
                        </a:solidFill>
                        <a:latin typeface="Proxima Nova"/>
                        <a:ea typeface="Proxima Nova"/>
                        <a:cs typeface="Proxima Nova"/>
                        <a:sym typeface="Proxima Nova"/>
                      </a:endParaRPr>
                    </a:p>
                  </a:txBody>
                  <a:tcPr marT="3425" marB="0" marR="3425" marL="3425" anchor="ctr"/>
                </a:tc>
              </a:tr>
              <a:tr h="33625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Me quedan asuntos pendientes que debo resolver</a:t>
                      </a:r>
                      <a:endParaRPr b="0" i="0" sz="700" u="none" cap="none" strike="noStrike">
                        <a:solidFill>
                          <a:srgbClr val="000000"/>
                        </a:solidFill>
                        <a:latin typeface="Proxima Nova"/>
                        <a:ea typeface="Proxima Nova"/>
                        <a:cs typeface="Proxima Nova"/>
                        <a:sym typeface="Proxima Nova"/>
                      </a:endParaRPr>
                    </a:p>
                  </a:txBody>
                  <a:tcPr marT="3425" marB="0" marR="3425" marL="3425" anchor="ctr"/>
                </a:tc>
              </a:tr>
              <a:tr h="429475">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Siento la necesidad de estar al día de todo, aunque esté de vacaciones</a:t>
                      </a:r>
                      <a:endParaRPr b="0" i="0" sz="700" u="none" cap="none" strike="noStrike">
                        <a:solidFill>
                          <a:srgbClr val="000000"/>
                        </a:solidFill>
                        <a:latin typeface="Proxima Nova"/>
                        <a:ea typeface="Proxima Nova"/>
                        <a:cs typeface="Proxima Nova"/>
                        <a:sym typeface="Proxima Nova"/>
                      </a:endParaRPr>
                    </a:p>
                  </a:txBody>
                  <a:tcPr marT="3425" marB="0" marR="3425" marL="3425" anchor="ctr"/>
                </a:tc>
              </a:tr>
              <a:tr h="33625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Me cuesta mucho desconectar</a:t>
                      </a:r>
                      <a:endParaRPr b="0" i="0" sz="700" u="none" cap="none" strike="noStrike">
                        <a:solidFill>
                          <a:srgbClr val="000000"/>
                        </a:solidFill>
                        <a:latin typeface="Proxima Nova"/>
                        <a:ea typeface="Proxima Nova"/>
                        <a:cs typeface="Proxima Nova"/>
                        <a:sym typeface="Proxima Nova"/>
                      </a:endParaRPr>
                    </a:p>
                  </a:txBody>
                  <a:tcPr marT="3425" marB="0" marR="3425" marL="3425" anchor="ctr"/>
                </a:tc>
              </a:tr>
              <a:tr h="33625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Se considera hora extra, así que la atención está remunerada</a:t>
                      </a:r>
                      <a:endParaRPr b="0" i="0" sz="700" u="none" cap="none" strike="noStrike">
                        <a:solidFill>
                          <a:srgbClr val="000000"/>
                        </a:solidFill>
                        <a:latin typeface="Proxima Nova"/>
                        <a:ea typeface="Proxima Nova"/>
                        <a:cs typeface="Proxima Nova"/>
                        <a:sym typeface="Proxima Nova"/>
                      </a:endParaRPr>
                    </a:p>
                  </a:txBody>
                  <a:tcPr marT="3425" marB="0" marR="3425" marL="3425" anchor="ctr"/>
                </a:tc>
              </a:tr>
            </a:tbl>
          </a:graphicData>
        </a:graphic>
      </p:graphicFrame>
      <p:cxnSp>
        <p:nvCxnSpPr>
          <p:cNvPr id="420" name="Google Shape;420;p54"/>
          <p:cNvCxnSpPr/>
          <p:nvPr/>
        </p:nvCxnSpPr>
        <p:spPr>
          <a:xfrm>
            <a:off x="6064023" y="1467119"/>
            <a:ext cx="0" cy="2809620"/>
          </a:xfrm>
          <a:prstGeom prst="straightConnector1">
            <a:avLst/>
          </a:prstGeom>
          <a:noFill/>
          <a:ln cap="flat" cmpd="sng" w="9525">
            <a:solidFill>
              <a:srgbClr val="BFBFBF"/>
            </a:solidFill>
            <a:prstDash val="solid"/>
            <a:round/>
            <a:headEnd len="sm" w="sm" type="none"/>
            <a:tailEnd len="sm" w="sm" type="none"/>
          </a:ln>
        </p:spPr>
      </p:cxnSp>
      <p:graphicFrame>
        <p:nvGraphicFramePr>
          <p:cNvPr id="421" name="Google Shape;421;p54"/>
          <p:cNvGraphicFramePr/>
          <p:nvPr/>
        </p:nvGraphicFramePr>
        <p:xfrm>
          <a:off x="7207223" y="1794176"/>
          <a:ext cx="1065984" cy="2155134"/>
        </p:xfrm>
        <a:graphic>
          <a:graphicData uri="http://schemas.openxmlformats.org/drawingml/2006/chart">
            <c:chart r:id="rId5"/>
          </a:graphicData>
        </a:graphic>
      </p:graphicFrame>
      <p:sp>
        <p:nvSpPr>
          <p:cNvPr id="422" name="Google Shape;422;p54"/>
          <p:cNvSpPr txBox="1"/>
          <p:nvPr/>
        </p:nvSpPr>
        <p:spPr>
          <a:xfrm>
            <a:off x="7170847" y="1472078"/>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0B4DD0"/>
                </a:solidFill>
                <a:latin typeface="Proxima Nova"/>
                <a:ea typeface="Proxima Nova"/>
                <a:cs typeface="Proxima Nova"/>
                <a:sym typeface="Proxima Nova"/>
              </a:rPr>
              <a:t>2023</a:t>
            </a:r>
            <a:endParaRPr b="0" i="0" sz="1400" u="none" cap="none" strike="noStrike">
              <a:solidFill>
                <a:srgbClr val="000000"/>
              </a:solidFill>
              <a:latin typeface="Arial"/>
              <a:ea typeface="Arial"/>
              <a:cs typeface="Arial"/>
              <a:sym typeface="Arial"/>
            </a:endParaRPr>
          </a:p>
        </p:txBody>
      </p:sp>
      <p:graphicFrame>
        <p:nvGraphicFramePr>
          <p:cNvPr id="423" name="Google Shape;423;p54"/>
          <p:cNvGraphicFramePr/>
          <p:nvPr/>
        </p:nvGraphicFramePr>
        <p:xfrm>
          <a:off x="5221153" y="1794176"/>
          <a:ext cx="1065984" cy="2155134"/>
        </p:xfrm>
        <a:graphic>
          <a:graphicData uri="http://schemas.openxmlformats.org/drawingml/2006/chart">
            <c:chart r:id="rId6"/>
          </a:graphicData>
        </a:graphic>
      </p:graphicFrame>
      <p:sp>
        <p:nvSpPr>
          <p:cNvPr id="424" name="Google Shape;424;p54"/>
          <p:cNvSpPr txBox="1"/>
          <p:nvPr/>
        </p:nvSpPr>
        <p:spPr>
          <a:xfrm>
            <a:off x="5109004" y="1472078"/>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0B4DD0"/>
                </a:solidFill>
                <a:latin typeface="Proxima Nova"/>
                <a:ea typeface="Proxima Nova"/>
                <a:cs typeface="Proxima Nova"/>
                <a:sym typeface="Proxima Nova"/>
              </a:rPr>
              <a:t>2025</a:t>
            </a:r>
            <a:endParaRPr b="0" i="0" sz="1400" u="none" cap="none" strike="noStrike">
              <a:solidFill>
                <a:srgbClr val="000000"/>
              </a:solidFill>
              <a:latin typeface="Arial"/>
              <a:ea typeface="Arial"/>
              <a:cs typeface="Arial"/>
              <a:sym typeface="Arial"/>
            </a:endParaRPr>
          </a:p>
        </p:txBody>
      </p:sp>
      <p:sp>
        <p:nvSpPr>
          <p:cNvPr id="425" name="Google Shape;425;p54"/>
          <p:cNvSpPr txBox="1"/>
          <p:nvPr/>
        </p:nvSpPr>
        <p:spPr>
          <a:xfrm>
            <a:off x="6882380" y="3996170"/>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(3.121)</a:t>
            </a:r>
            <a:endParaRPr b="0" i="0" sz="1400" u="none" cap="none" strike="noStrike">
              <a:solidFill>
                <a:srgbClr val="000000"/>
              </a:solidFill>
              <a:latin typeface="Arial"/>
              <a:ea typeface="Arial"/>
              <a:cs typeface="Arial"/>
              <a:sym typeface="Arial"/>
            </a:endParaRPr>
          </a:p>
        </p:txBody>
      </p:sp>
      <p:sp>
        <p:nvSpPr>
          <p:cNvPr id="426" name="Google Shape;426;p54"/>
          <p:cNvSpPr txBox="1"/>
          <p:nvPr/>
        </p:nvSpPr>
        <p:spPr>
          <a:xfrm>
            <a:off x="5887172" y="3996543"/>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(3.031)</a:t>
            </a:r>
            <a:endParaRPr b="0" i="0" sz="1400" u="none" cap="none" strike="noStrike">
              <a:solidFill>
                <a:srgbClr val="000000"/>
              </a:solidFill>
              <a:latin typeface="Arial"/>
              <a:ea typeface="Arial"/>
              <a:cs typeface="Arial"/>
              <a:sym typeface="Arial"/>
            </a:endParaRPr>
          </a:p>
        </p:txBody>
      </p:sp>
      <p:graphicFrame>
        <p:nvGraphicFramePr>
          <p:cNvPr id="427" name="Google Shape;427;p54"/>
          <p:cNvGraphicFramePr/>
          <p:nvPr/>
        </p:nvGraphicFramePr>
        <p:xfrm>
          <a:off x="6242709" y="1794176"/>
          <a:ext cx="1065984" cy="2155134"/>
        </p:xfrm>
        <a:graphic>
          <a:graphicData uri="http://schemas.openxmlformats.org/drawingml/2006/chart">
            <c:chart r:id="rId7"/>
          </a:graphicData>
        </a:graphic>
      </p:graphicFrame>
      <p:sp>
        <p:nvSpPr>
          <p:cNvPr id="428" name="Google Shape;428;p54"/>
          <p:cNvSpPr txBox="1"/>
          <p:nvPr/>
        </p:nvSpPr>
        <p:spPr>
          <a:xfrm>
            <a:off x="6130561" y="1479222"/>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0B4DD0"/>
                </a:solidFill>
                <a:latin typeface="Proxima Nova"/>
                <a:ea typeface="Proxima Nova"/>
                <a:cs typeface="Proxima Nova"/>
                <a:sym typeface="Proxima Nova"/>
              </a:rPr>
              <a:t>2024</a:t>
            </a:r>
            <a:endParaRPr b="0" i="0" sz="1400" u="none" cap="none" strike="noStrike">
              <a:solidFill>
                <a:srgbClr val="000000"/>
              </a:solidFill>
              <a:latin typeface="Arial"/>
              <a:ea typeface="Arial"/>
              <a:cs typeface="Arial"/>
              <a:sym typeface="Arial"/>
            </a:endParaRPr>
          </a:p>
        </p:txBody>
      </p:sp>
      <p:sp>
        <p:nvSpPr>
          <p:cNvPr id="429" name="Google Shape;429;p54"/>
          <p:cNvSpPr txBox="1"/>
          <p:nvPr/>
        </p:nvSpPr>
        <p:spPr>
          <a:xfrm>
            <a:off x="4891963" y="3996170"/>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(3.165)</a:t>
            </a:r>
            <a:endParaRPr b="0" i="0" sz="1400" u="none" cap="none" strike="noStrike">
              <a:solidFill>
                <a:srgbClr val="000000"/>
              </a:solidFill>
              <a:latin typeface="Arial"/>
              <a:ea typeface="Arial"/>
              <a:cs typeface="Arial"/>
              <a:sym typeface="Arial"/>
            </a:endParaRPr>
          </a:p>
        </p:txBody>
      </p:sp>
      <p:sp>
        <p:nvSpPr>
          <p:cNvPr id="430" name="Google Shape;430;p54"/>
          <p:cNvSpPr/>
          <p:nvPr/>
        </p:nvSpPr>
        <p:spPr>
          <a:xfrm flipH="1" rot="-5400000">
            <a:off x="5927996" y="1937653"/>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431" name="Google Shape;431;p54"/>
          <p:cNvSpPr/>
          <p:nvPr/>
        </p:nvSpPr>
        <p:spPr>
          <a:xfrm flipH="1" rot="-5400000">
            <a:off x="5840911" y="2290477"/>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432" name="Google Shape;432;p54"/>
          <p:cNvSpPr/>
          <p:nvPr/>
        </p:nvSpPr>
        <p:spPr>
          <a:xfrm flipH="1" rot="-5400000">
            <a:off x="6977200" y="1937653"/>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433" name="Google Shape;433;p54"/>
          <p:cNvSpPr/>
          <p:nvPr/>
        </p:nvSpPr>
        <p:spPr>
          <a:xfrm flipH="1" rot="-5400000">
            <a:off x="6754172" y="2646307"/>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434" name="Google Shape;434;p54"/>
          <p:cNvSpPr txBox="1"/>
          <p:nvPr/>
        </p:nvSpPr>
        <p:spPr>
          <a:xfrm>
            <a:off x="456166" y="5381491"/>
            <a:ext cx="820742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1" lang="es-ES" sz="900" u="none" cap="none" strike="noStrike">
                <a:solidFill>
                  <a:schemeClr val="lt1"/>
                </a:solidFill>
                <a:latin typeface="Proxima Nova"/>
                <a:ea typeface="Proxima Nova"/>
                <a:cs typeface="Proxima Nova"/>
                <a:sym typeface="Proxima Nova"/>
              </a:rPr>
              <a:t>F2. ¿Por qué motivo/s lo haces?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55"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sp>
        <p:nvSpPr>
          <p:cNvPr id="440" name="Google Shape;440;p55"/>
          <p:cNvSpPr txBox="1"/>
          <p:nvPr>
            <p:ph idx="1" type="body"/>
          </p:nvPr>
        </p:nvSpPr>
        <p:spPr>
          <a:xfrm>
            <a:off x="414001" y="815924"/>
            <a:ext cx="2548073" cy="4011300"/>
          </a:xfrm>
          <a:prstGeom prst="rect">
            <a:avLst/>
          </a:prstGeom>
          <a:solidFill>
            <a:srgbClr val="D6EDFF"/>
          </a:solidFill>
          <a:ln>
            <a:noFill/>
          </a:ln>
        </p:spPr>
        <p:txBody>
          <a:bodyPr anchorCtr="0" anchor="ctr" bIns="56000" lIns="180000" spcFirstLastPara="1" rIns="180000" wrap="square" tIns="57600">
            <a:normAutofit/>
          </a:bodyPr>
          <a:lstStyle/>
          <a:p>
            <a:pPr indent="0" lvl="0" marL="0" rtl="0" algn="l">
              <a:lnSpc>
                <a:spcPct val="90000"/>
              </a:lnSpc>
              <a:spcBef>
                <a:spcPts val="0"/>
              </a:spcBef>
              <a:spcAft>
                <a:spcPts val="0"/>
              </a:spcAft>
              <a:buClr>
                <a:schemeClr val="dk2"/>
              </a:buClr>
              <a:buSzPts val="1200"/>
              <a:buNone/>
            </a:pPr>
            <a:r>
              <a:rPr b="1" lang="es-ES" sz="1200">
                <a:solidFill>
                  <a:srgbClr val="0B4DD0"/>
                </a:solidFill>
              </a:rPr>
              <a:t>Dos de cada tres empleados/as declaran que su empresa no aplica ninguna medida para favorecer la desconexión digital.</a:t>
            </a:r>
            <a:endParaRPr/>
          </a:p>
          <a:p>
            <a:pPr indent="0" lvl="0" marL="0" rtl="0" algn="l">
              <a:lnSpc>
                <a:spcPct val="90000"/>
              </a:lnSpc>
              <a:spcBef>
                <a:spcPts val="0"/>
              </a:spcBef>
              <a:spcAft>
                <a:spcPts val="0"/>
              </a:spcAft>
              <a:buClr>
                <a:schemeClr val="dk2"/>
              </a:buClr>
              <a:buSzPts val="1200"/>
              <a:buNone/>
            </a:pPr>
            <a:r>
              <a:t/>
            </a:r>
            <a:endParaRPr sz="1200">
              <a:solidFill>
                <a:schemeClr val="dk1"/>
              </a:solidFill>
            </a:endParaRPr>
          </a:p>
          <a:p>
            <a:pPr indent="0" lvl="0" marL="0" rtl="0" algn="l">
              <a:lnSpc>
                <a:spcPct val="90000"/>
              </a:lnSpc>
              <a:spcBef>
                <a:spcPts val="0"/>
              </a:spcBef>
              <a:spcAft>
                <a:spcPts val="0"/>
              </a:spcAft>
              <a:buClr>
                <a:schemeClr val="dk2"/>
              </a:buClr>
              <a:buSzPts val="1200"/>
              <a:buNone/>
            </a:pPr>
            <a:r>
              <a:t/>
            </a:r>
            <a:endParaRPr sz="1200">
              <a:solidFill>
                <a:schemeClr val="dk1"/>
              </a:solidFill>
            </a:endParaRPr>
          </a:p>
          <a:p>
            <a:pPr indent="0" lvl="0" marL="0" rtl="0" algn="l">
              <a:lnSpc>
                <a:spcPct val="90000"/>
              </a:lnSpc>
              <a:spcBef>
                <a:spcPts val="0"/>
              </a:spcBef>
              <a:spcAft>
                <a:spcPts val="0"/>
              </a:spcAft>
              <a:buClr>
                <a:schemeClr val="dk2"/>
              </a:buClr>
              <a:buSzPts val="1200"/>
              <a:buNone/>
            </a:pPr>
            <a:r>
              <a:rPr lang="es-ES" sz="1200">
                <a:solidFill>
                  <a:schemeClr val="dk1"/>
                </a:solidFill>
              </a:rPr>
              <a:t>Las medidas más aplicadas, aunque todavía con un peso residual, son las relacionadas con las comunicaciones, ya sea desde la concienciación como en forma de mensajes automáticos con alternativas de contacto.</a:t>
            </a:r>
            <a:endParaRPr/>
          </a:p>
        </p:txBody>
      </p:sp>
      <p:sp>
        <p:nvSpPr>
          <p:cNvPr id="441" name="Google Shape;441;p55"/>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graphicFrame>
        <p:nvGraphicFramePr>
          <p:cNvPr id="442" name="Google Shape;442;p55"/>
          <p:cNvGraphicFramePr/>
          <p:nvPr/>
        </p:nvGraphicFramePr>
        <p:xfrm>
          <a:off x="521990" y="4820467"/>
          <a:ext cx="3000000" cy="3000000"/>
        </p:xfrm>
        <a:graphic>
          <a:graphicData uri="http://schemas.openxmlformats.org/drawingml/2006/table">
            <a:tbl>
              <a:tblPr>
                <a:noFill/>
                <a:tableStyleId>{F4922881-1072-4A0A-91C2-EFB650C1F307}</a:tableStyleId>
              </a:tblPr>
              <a:tblGrid>
                <a:gridCol w="329400"/>
                <a:gridCol w="3597425"/>
              </a:tblGrid>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 significativamente  positivas y negativas vs. población general (N.C. 95%)</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Diferencias significativas entre segmentos (N.C 95%). </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bl>
          </a:graphicData>
        </a:graphic>
      </p:graphicFrame>
      <p:sp>
        <p:nvSpPr>
          <p:cNvPr id="443" name="Google Shape;443;p55"/>
          <p:cNvSpPr txBox="1"/>
          <p:nvPr/>
        </p:nvSpPr>
        <p:spPr>
          <a:xfrm>
            <a:off x="456166" y="4897766"/>
            <a:ext cx="533051" cy="36933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rgbClr val="D9382C"/>
                </a:solidFill>
                <a:latin typeface="Proxima Nova"/>
                <a:ea typeface="Proxima Nova"/>
                <a:cs typeface="Proxima Nova"/>
                <a:sym typeface="Proxima Nova"/>
              </a:rPr>
              <a:t>ABC</a:t>
            </a:r>
            <a:r>
              <a:rPr b="0" i="0" lang="es-ES" sz="1800" u="none" cap="none" strike="noStrike">
                <a:solidFill>
                  <a:srgbClr val="D9382C"/>
                </a:solidFill>
                <a:latin typeface="Proxima Nova"/>
                <a:ea typeface="Proxima Nova"/>
                <a:cs typeface="Proxima Nova"/>
                <a:sym typeface="Proxima Nova"/>
              </a:rPr>
              <a:t> </a:t>
            </a:r>
            <a:endParaRPr b="0" i="0" sz="1400" u="none" cap="none" strike="noStrike">
              <a:solidFill>
                <a:srgbClr val="D9382C"/>
              </a:solidFill>
              <a:latin typeface="Arial"/>
              <a:ea typeface="Arial"/>
              <a:cs typeface="Arial"/>
              <a:sym typeface="Arial"/>
            </a:endParaRPr>
          </a:p>
        </p:txBody>
      </p:sp>
      <p:pic>
        <p:nvPicPr>
          <p:cNvPr id="444" name="Google Shape;444;p55"/>
          <p:cNvPicPr preferRelativeResize="0"/>
          <p:nvPr/>
        </p:nvPicPr>
        <p:blipFill rotWithShape="1">
          <a:blip r:embed="rId4">
            <a:alphaModFix/>
          </a:blip>
          <a:srcRect b="0" l="0" r="0" t="0"/>
          <a:stretch/>
        </p:blipFill>
        <p:spPr>
          <a:xfrm>
            <a:off x="152400" y="-1980550"/>
            <a:ext cx="8839199" cy="712143"/>
          </a:xfrm>
          <a:prstGeom prst="rect">
            <a:avLst/>
          </a:prstGeom>
          <a:noFill/>
          <a:ln>
            <a:noFill/>
          </a:ln>
        </p:spPr>
      </p:pic>
      <p:grpSp>
        <p:nvGrpSpPr>
          <p:cNvPr id="445" name="Google Shape;445;p55"/>
          <p:cNvGrpSpPr/>
          <p:nvPr/>
        </p:nvGrpSpPr>
        <p:grpSpPr>
          <a:xfrm>
            <a:off x="584460" y="4896755"/>
            <a:ext cx="243775" cy="102179"/>
            <a:chOff x="5250712" y="1125246"/>
            <a:chExt cx="243775" cy="102179"/>
          </a:xfrm>
        </p:grpSpPr>
        <p:sp>
          <p:nvSpPr>
            <p:cNvPr id="446" name="Google Shape;446;p55"/>
            <p:cNvSpPr/>
            <p:nvPr/>
          </p:nvSpPr>
          <p:spPr>
            <a:xfrm flipH="1" rot="-5400000">
              <a:off x="5392308" y="1125246"/>
              <a:ext cx="102179" cy="102179"/>
            </a:xfrm>
            <a:prstGeom prst="chevron">
              <a:avLst>
                <a:gd fmla="val 50000" name="adj"/>
              </a:avLst>
            </a:prstGeom>
            <a:solidFill>
              <a:srgbClr val="D93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47" name="Google Shape;447;p55"/>
            <p:cNvSpPr/>
            <p:nvPr/>
          </p:nvSpPr>
          <p:spPr>
            <a:xfrm flipH="1" rot="5400000">
              <a:off x="5250712" y="1125246"/>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448" name="Google Shape;448;p55"/>
          <p:cNvSpPr/>
          <p:nvPr/>
        </p:nvSpPr>
        <p:spPr>
          <a:xfrm>
            <a:off x="3129839" y="894698"/>
            <a:ext cx="162000" cy="162000"/>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B4DD0"/>
              </a:solidFill>
              <a:latin typeface="Arial"/>
              <a:ea typeface="Arial"/>
              <a:cs typeface="Arial"/>
              <a:sym typeface="Arial"/>
            </a:endParaRPr>
          </a:p>
        </p:txBody>
      </p:sp>
      <p:sp>
        <p:nvSpPr>
          <p:cNvPr id="449" name="Google Shape;449;p55"/>
          <p:cNvSpPr txBox="1"/>
          <p:nvPr/>
        </p:nvSpPr>
        <p:spPr>
          <a:xfrm>
            <a:off x="3322487" y="859327"/>
            <a:ext cx="400221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s-ES" sz="900" u="none" cap="none" strike="noStrike">
                <a:solidFill>
                  <a:srgbClr val="0B4DD0"/>
                </a:solidFill>
                <a:latin typeface="Proxima Nova"/>
                <a:ea typeface="Proxima Nova"/>
                <a:cs typeface="Proxima Nova"/>
                <a:sym typeface="Proxima Nova"/>
              </a:rPr>
              <a:t>Medidas implementadas para favorecer la desconexión digital</a:t>
            </a:r>
            <a:endParaRPr b="0" i="0" sz="1400" u="none" cap="none" strike="noStrike">
              <a:solidFill>
                <a:srgbClr val="000000"/>
              </a:solidFill>
              <a:latin typeface="Arial"/>
              <a:ea typeface="Arial"/>
              <a:cs typeface="Arial"/>
              <a:sym typeface="Arial"/>
            </a:endParaRPr>
          </a:p>
        </p:txBody>
      </p:sp>
      <p:graphicFrame>
        <p:nvGraphicFramePr>
          <p:cNvPr id="450" name="Google Shape;450;p55"/>
          <p:cNvGraphicFramePr/>
          <p:nvPr/>
        </p:nvGraphicFramePr>
        <p:xfrm>
          <a:off x="6208383" y="1665217"/>
          <a:ext cx="2040257" cy="2745614"/>
        </p:xfrm>
        <a:graphic>
          <a:graphicData uri="http://schemas.openxmlformats.org/drawingml/2006/chart">
            <c:chart r:id="rId5"/>
          </a:graphicData>
        </a:graphic>
      </p:graphicFrame>
      <p:sp>
        <p:nvSpPr>
          <p:cNvPr id="451" name="Google Shape;451;p55"/>
          <p:cNvSpPr txBox="1"/>
          <p:nvPr/>
        </p:nvSpPr>
        <p:spPr>
          <a:xfrm>
            <a:off x="5447267" y="4382257"/>
            <a:ext cx="927897" cy="2077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50"/>
              <a:buFont typeface="Arial"/>
              <a:buNone/>
            </a:pPr>
            <a:r>
              <a:rPr b="0" i="1" lang="es-ES" sz="750" u="none" cap="none" strike="noStrike">
                <a:solidFill>
                  <a:srgbClr val="5B5B5F"/>
                </a:solidFill>
                <a:latin typeface="Proxima Nova"/>
                <a:ea typeface="Proxima Nova"/>
                <a:cs typeface="Proxima Nova"/>
                <a:sym typeface="Proxima Nova"/>
              </a:rPr>
              <a:t>Base Total:</a:t>
            </a:r>
            <a:endParaRPr b="0" i="0" sz="1400" u="none" cap="none" strike="noStrike">
              <a:solidFill>
                <a:srgbClr val="000000"/>
              </a:solidFill>
              <a:latin typeface="Arial"/>
              <a:ea typeface="Arial"/>
              <a:cs typeface="Arial"/>
              <a:sym typeface="Arial"/>
            </a:endParaRPr>
          </a:p>
        </p:txBody>
      </p:sp>
      <p:sp>
        <p:nvSpPr>
          <p:cNvPr id="452" name="Google Shape;452;p55"/>
          <p:cNvSpPr txBox="1"/>
          <p:nvPr/>
        </p:nvSpPr>
        <p:spPr>
          <a:xfrm>
            <a:off x="5872021" y="4382257"/>
            <a:ext cx="927897" cy="2077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50"/>
              <a:buFont typeface="Arial"/>
              <a:buNone/>
            </a:pPr>
            <a:r>
              <a:rPr b="0" i="1" lang="es-ES" sz="750" u="none" cap="none" strike="noStrike">
                <a:solidFill>
                  <a:srgbClr val="5B5B5F"/>
                </a:solidFill>
                <a:latin typeface="Proxima Nova"/>
                <a:ea typeface="Proxima Nova"/>
                <a:cs typeface="Proxima Nova"/>
                <a:sym typeface="Proxima Nova"/>
              </a:rPr>
              <a:t>(4.165)</a:t>
            </a:r>
            <a:endParaRPr b="0" i="0" sz="1400" u="none" cap="none" strike="noStrike">
              <a:solidFill>
                <a:srgbClr val="000000"/>
              </a:solidFill>
              <a:latin typeface="Arial"/>
              <a:ea typeface="Arial"/>
              <a:cs typeface="Arial"/>
              <a:sym typeface="Arial"/>
            </a:endParaRPr>
          </a:p>
        </p:txBody>
      </p:sp>
      <p:graphicFrame>
        <p:nvGraphicFramePr>
          <p:cNvPr id="453" name="Google Shape;453;p55"/>
          <p:cNvGraphicFramePr/>
          <p:nvPr/>
        </p:nvGraphicFramePr>
        <p:xfrm>
          <a:off x="3756838" y="1658072"/>
          <a:ext cx="3000000" cy="3000000"/>
        </p:xfrm>
        <a:graphic>
          <a:graphicData uri="http://schemas.openxmlformats.org/drawingml/2006/table">
            <a:tbl>
              <a:tblPr>
                <a:noFill/>
                <a:tableStyleId>{62FAA13D-C6A1-4D1D-AE8C-B725AE35AB6D}</a:tableStyleId>
              </a:tblPr>
              <a:tblGrid>
                <a:gridCol w="2416575"/>
              </a:tblGrid>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Promueve comunicaciones para sensibilizar a los empleados/as sobre el derecho a la desconexión digital</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Existen mensajes automáticos en los que se informa del horario de atención y se facilita un contacto alternativo en caso de emergencia</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Hay establecidas unas guardias o turnos rotativos para atender en caso de ser necesario</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Existe prohibición o limitación expresa sobre convocar reuniones fuera del horario laboral</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Promueve comunicaciones para concienciar a los proveedores y clientes de mi empresa sobre el derecho a la desconexión digital de los empleados/as</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Hay un canal de denuncia o un responsable al que dirigirse en caso de que no se cumpla la desconexión digital</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Tiene un sistema de alertas que me avisa cuando me he conectado fuera del horario o cuando he sobrepasado el tiempo de mi jornada diaria</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r h="343200">
                <a:tc>
                  <a:txBody>
                    <a:bodyPr/>
                    <a:lstStyle/>
                    <a:p>
                      <a:pPr indent="0" lvl="0" marL="0" marR="0" rtl="0" algn="r">
                        <a:lnSpc>
                          <a:spcPct val="100000"/>
                        </a:lnSpc>
                        <a:spcBef>
                          <a:spcPts val="0"/>
                        </a:spcBef>
                        <a:spcAft>
                          <a:spcPts val="0"/>
                        </a:spcAft>
                        <a:buClr>
                          <a:srgbClr val="000000"/>
                        </a:buClr>
                        <a:buSzPts val="700"/>
                        <a:buFont typeface="Arial"/>
                        <a:buNone/>
                      </a:pPr>
                      <a:r>
                        <a:rPr lang="es-ES" sz="700" u="none" cap="none" strike="noStrike">
                          <a:latin typeface="Proxima Nova"/>
                          <a:ea typeface="Proxima Nova"/>
                          <a:cs typeface="Proxima Nova"/>
                          <a:sym typeface="Proxima Nova"/>
                        </a:rPr>
                        <a:t>No tiene ninguna medida implementada</a:t>
                      </a:r>
                      <a:endParaRPr b="0" i="0" sz="700" u="none" cap="none" strike="noStrike">
                        <a:solidFill>
                          <a:srgbClr val="000000"/>
                        </a:solidFill>
                        <a:latin typeface="Proxima Nova"/>
                        <a:ea typeface="Proxima Nova"/>
                        <a:cs typeface="Proxima Nova"/>
                        <a:sym typeface="Proxima Nova"/>
                      </a:endParaRPr>
                    </a:p>
                  </a:txBody>
                  <a:tcPr marT="1675" marB="0" marR="1675" marL="1675" anchor="ctr"/>
                </a:tc>
              </a:tr>
            </a:tbl>
          </a:graphicData>
        </a:graphic>
      </p:graphicFrame>
      <p:sp>
        <p:nvSpPr>
          <p:cNvPr id="454" name="Google Shape;454;p55"/>
          <p:cNvSpPr txBox="1"/>
          <p:nvPr/>
        </p:nvSpPr>
        <p:spPr>
          <a:xfrm>
            <a:off x="7283457" y="1520735"/>
            <a:ext cx="1108124" cy="9694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ES" sz="3600" u="none" cap="none" strike="noStrike">
                <a:solidFill>
                  <a:srgbClr val="0B4DD0"/>
                </a:solidFill>
                <a:latin typeface="Proxima Nova"/>
                <a:ea typeface="Proxima Nova"/>
                <a:cs typeface="Proxima Nova"/>
                <a:sym typeface="Proxima Nova"/>
              </a:rPr>
              <a:t>34%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s-ES" sz="1050" u="none" cap="none" strike="noStrike">
                <a:solidFill>
                  <a:srgbClr val="0B4DD0"/>
                </a:solidFill>
                <a:latin typeface="Proxima Nova"/>
                <a:ea typeface="Proxima Nova"/>
                <a:cs typeface="Proxima Nova"/>
                <a:sym typeface="Proxima Nova"/>
              </a:rPr>
              <a:t>tiene alguna medida</a:t>
            </a:r>
            <a:endParaRPr b="0" i="0" sz="1400" u="none" cap="none" strike="noStrike">
              <a:solidFill>
                <a:srgbClr val="000000"/>
              </a:solidFill>
              <a:latin typeface="Arial"/>
              <a:ea typeface="Arial"/>
              <a:cs typeface="Arial"/>
              <a:sym typeface="Arial"/>
            </a:endParaRPr>
          </a:p>
        </p:txBody>
      </p:sp>
      <p:sp>
        <p:nvSpPr>
          <p:cNvPr id="455" name="Google Shape;455;p55"/>
          <p:cNvSpPr/>
          <p:nvPr/>
        </p:nvSpPr>
        <p:spPr>
          <a:xfrm>
            <a:off x="3706600" y="1600923"/>
            <a:ext cx="3526619" cy="2480170"/>
          </a:xfrm>
          <a:prstGeom prst="rect">
            <a:avLst/>
          </a:prstGeom>
          <a:noFill/>
          <a:ln cap="flat" cmpd="sng" w="19050">
            <a:solidFill>
              <a:srgbClr val="0B4DD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56" name="Google Shape;456;p55"/>
          <p:cNvSpPr txBox="1"/>
          <p:nvPr/>
        </p:nvSpPr>
        <p:spPr>
          <a:xfrm>
            <a:off x="286247" y="5337640"/>
            <a:ext cx="688583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1" lang="es-ES" sz="900" u="none" cap="none" strike="noStrike">
                <a:solidFill>
                  <a:schemeClr val="lt1"/>
                </a:solidFill>
                <a:latin typeface="Proxima Nova"/>
                <a:ea typeface="Proxima Nova"/>
                <a:cs typeface="Proxima Nova"/>
                <a:sym typeface="Proxima Nova"/>
              </a:rPr>
              <a:t>F2B. ¿Tiene tu empresa implementada alguna medida que favorezca la desconexión digital? Es decir, para evitar recibir llamadas, mensajes o e-mails de trabajo fuera del horario laboral.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3"/>
          <p:cNvSpPr/>
          <p:nvPr>
            <p:ph idx="2" type="pic"/>
          </p:nvPr>
        </p:nvSpPr>
        <p:spPr>
          <a:xfrm>
            <a:off x="-399423" y="1174333"/>
            <a:ext cx="3629400" cy="3679500"/>
          </a:xfrm>
          <a:prstGeom prst="parallelogram">
            <a:avLst>
              <a:gd fmla="val 12230" name="adj"/>
            </a:avLst>
          </a:prstGeom>
          <a:noFill/>
          <a:ln>
            <a:noFill/>
          </a:ln>
        </p:spPr>
      </p:sp>
      <p:sp>
        <p:nvSpPr>
          <p:cNvPr id="462" name="Google Shape;462;p33"/>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Fuentes</a:t>
            </a:r>
            <a:endParaRPr>
              <a:solidFill>
                <a:srgbClr val="0B4DD0"/>
              </a:solidFill>
            </a:endParaRPr>
          </a:p>
        </p:txBody>
      </p:sp>
      <p:pic>
        <p:nvPicPr>
          <p:cNvPr id="463" name="Google Shape;463;p33"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sp>
        <p:nvSpPr>
          <p:cNvPr id="464" name="Google Shape;464;p33"/>
          <p:cNvSpPr txBox="1"/>
          <p:nvPr/>
        </p:nvSpPr>
        <p:spPr>
          <a:xfrm>
            <a:off x="3605980" y="1145084"/>
            <a:ext cx="512402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ES" sz="1200" u="none" cap="none" strike="noStrike">
                <a:solidFill>
                  <a:srgbClr val="0B4DD0"/>
                </a:solidFill>
                <a:latin typeface="Proxima Nova"/>
                <a:ea typeface="Proxima Nova"/>
                <a:cs typeface="Proxima Nova"/>
                <a:sym typeface="Proxima Nova"/>
              </a:rPr>
              <a:t>Fuentes</a:t>
            </a:r>
            <a:endParaRPr b="0" i="0" sz="1400" u="none" cap="none" strike="noStrike">
              <a:solidFill>
                <a:srgbClr val="000000"/>
              </a:solidFill>
              <a:latin typeface="Arial"/>
              <a:ea typeface="Arial"/>
              <a:cs typeface="Arial"/>
              <a:sym typeface="Arial"/>
            </a:endParaRPr>
          </a:p>
        </p:txBody>
      </p:sp>
      <p:grpSp>
        <p:nvGrpSpPr>
          <p:cNvPr id="465" name="Google Shape;465;p33"/>
          <p:cNvGrpSpPr/>
          <p:nvPr/>
        </p:nvGrpSpPr>
        <p:grpSpPr>
          <a:xfrm>
            <a:off x="3605980" y="1610302"/>
            <a:ext cx="5124020" cy="3252581"/>
            <a:chOff x="0" y="1589"/>
            <a:chExt cx="5124020" cy="3252581"/>
          </a:xfrm>
        </p:grpSpPr>
        <p:cxnSp>
          <p:nvCxnSpPr>
            <p:cNvPr id="466" name="Google Shape;466;p33"/>
            <p:cNvCxnSpPr/>
            <p:nvPr/>
          </p:nvCxnSpPr>
          <p:spPr>
            <a:xfrm>
              <a:off x="0" y="1589"/>
              <a:ext cx="5124020" cy="0"/>
            </a:xfrm>
            <a:prstGeom prst="straightConnector1">
              <a:avLst/>
            </a:prstGeom>
            <a:solidFill>
              <a:srgbClr val="0B5077"/>
            </a:solidFill>
            <a:ln>
              <a:noFill/>
            </a:ln>
          </p:spPr>
        </p:cxnSp>
        <p:sp>
          <p:nvSpPr>
            <p:cNvPr id="467" name="Google Shape;467;p33"/>
            <p:cNvSpPr/>
            <p:nvPr/>
          </p:nvSpPr>
          <p:spPr>
            <a:xfrm>
              <a:off x="0" y="1589"/>
              <a:ext cx="1024804" cy="10841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33"/>
            <p:cNvSpPr txBox="1"/>
            <p:nvPr/>
          </p:nvSpPr>
          <p:spPr>
            <a:xfrm>
              <a:off x="0" y="1589"/>
              <a:ext cx="1024804" cy="1084193"/>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chemeClr val="dk1"/>
                  </a:solidFill>
                  <a:latin typeface="Proxima Nova"/>
                  <a:ea typeface="Proxima Nova"/>
                  <a:cs typeface="Proxima Nova"/>
                  <a:sym typeface="Proxima Nova"/>
                </a:rPr>
                <a:t>BOE</a:t>
              </a:r>
              <a:endParaRPr b="0" i="0" sz="1400" u="none" cap="none" strike="noStrike">
                <a:solidFill>
                  <a:srgbClr val="000000"/>
                </a:solidFill>
                <a:latin typeface="Arial"/>
                <a:ea typeface="Arial"/>
                <a:cs typeface="Arial"/>
                <a:sym typeface="Arial"/>
              </a:endParaRPr>
            </a:p>
          </p:txBody>
        </p:sp>
        <p:sp>
          <p:nvSpPr>
            <p:cNvPr id="469" name="Google Shape;469;p33"/>
            <p:cNvSpPr/>
            <p:nvPr/>
          </p:nvSpPr>
          <p:spPr>
            <a:xfrm>
              <a:off x="1101664" y="55799"/>
              <a:ext cx="4022355" cy="45084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33"/>
            <p:cNvSpPr txBox="1"/>
            <p:nvPr/>
          </p:nvSpPr>
          <p:spPr>
            <a:xfrm>
              <a:off x="1101664" y="55799"/>
              <a:ext cx="4022355" cy="450840"/>
            </a:xfrm>
            <a:prstGeom prst="rect">
              <a:avLst/>
            </a:prstGeom>
            <a:noFill/>
            <a:ln>
              <a:noFill/>
            </a:ln>
          </p:spPr>
          <p:txBody>
            <a:bodyPr anchorCtr="0" anchor="t" bIns="38100" lIns="38100" spcFirstLastPara="1" rIns="38100" wrap="square" tIns="38100">
              <a:noAutofit/>
            </a:bodyPr>
            <a:lstStyle/>
            <a:p>
              <a:pPr indent="0" lvl="0" marL="0" marR="0" rtl="0" algn="l">
                <a:lnSpc>
                  <a:spcPct val="90000"/>
                </a:lnSpc>
                <a:spcBef>
                  <a:spcPts val="0"/>
                </a:spcBef>
                <a:spcAft>
                  <a:spcPts val="0"/>
                </a:spcAft>
                <a:buClr>
                  <a:srgbClr val="000000"/>
                </a:buClr>
                <a:buSzPts val="1000"/>
                <a:buFont typeface="Arial"/>
                <a:buNone/>
              </a:pPr>
              <a:r>
                <a:rPr b="0" i="0" lang="es-ES" sz="1000" u="sng" cap="none" strike="noStrike">
                  <a:solidFill>
                    <a:schemeClr val="dk1"/>
                  </a:solidFill>
                  <a:latin typeface="Arial"/>
                  <a:ea typeface="Arial"/>
                  <a:cs typeface="Arial"/>
                  <a:sym typeface="Arial"/>
                  <a:hlinkClick r:id="rId4">
                    <a:extLst>
                      <a:ext uri="{A12FA001-AC4F-418D-AE19-62706E023703}">
                        <ahyp:hlinkClr val="tx"/>
                      </a:ext>
                    </a:extLst>
                  </a:hlinkClick>
                </a:rPr>
                <a:t>BOE-A-2018-16673 Ley Orgánica 3/2018, de 5 de diciembre, de Protección de Datos Personales y garantía de los derechos digitales.</a:t>
              </a:r>
              <a:endParaRPr b="0" i="0" sz="1000" u="none" cap="none" strike="noStrike">
                <a:solidFill>
                  <a:schemeClr val="dk1"/>
                </a:solidFill>
                <a:latin typeface="Proxima Nova"/>
                <a:ea typeface="Proxima Nova"/>
                <a:cs typeface="Proxima Nova"/>
                <a:sym typeface="Proxima Nova"/>
              </a:endParaRPr>
            </a:p>
          </p:txBody>
        </p:sp>
        <p:cxnSp>
          <p:nvCxnSpPr>
            <p:cNvPr id="471" name="Google Shape;471;p33"/>
            <p:cNvCxnSpPr/>
            <p:nvPr/>
          </p:nvCxnSpPr>
          <p:spPr>
            <a:xfrm>
              <a:off x="1024803" y="506639"/>
              <a:ext cx="4099216" cy="0"/>
            </a:xfrm>
            <a:prstGeom prst="straightConnector1">
              <a:avLst/>
            </a:prstGeom>
            <a:solidFill>
              <a:srgbClr val="0B5077"/>
            </a:solidFill>
            <a:ln cap="flat" cmpd="sng" w="9525">
              <a:solidFill>
                <a:schemeClr val="dk2"/>
              </a:solidFill>
              <a:prstDash val="solid"/>
              <a:round/>
              <a:headEnd len="sm" w="sm" type="none"/>
              <a:tailEnd len="sm" w="sm" type="none"/>
            </a:ln>
          </p:spPr>
        </p:cxnSp>
        <p:cxnSp>
          <p:nvCxnSpPr>
            <p:cNvPr id="472" name="Google Shape;472;p33"/>
            <p:cNvCxnSpPr/>
            <p:nvPr/>
          </p:nvCxnSpPr>
          <p:spPr>
            <a:xfrm>
              <a:off x="0" y="1085783"/>
              <a:ext cx="5124020" cy="0"/>
            </a:xfrm>
            <a:prstGeom prst="straightConnector1">
              <a:avLst/>
            </a:prstGeom>
            <a:solidFill>
              <a:srgbClr val="0B5077"/>
            </a:solidFill>
            <a:ln cap="flat" cmpd="sng" w="25400">
              <a:solidFill>
                <a:srgbClr val="0B5077"/>
              </a:solidFill>
              <a:prstDash val="solid"/>
              <a:round/>
              <a:headEnd len="sm" w="sm" type="none"/>
              <a:tailEnd len="sm" w="sm" type="none"/>
            </a:ln>
          </p:spPr>
        </p:cxnSp>
        <p:sp>
          <p:nvSpPr>
            <p:cNvPr id="473" name="Google Shape;473;p33"/>
            <p:cNvSpPr/>
            <p:nvPr/>
          </p:nvSpPr>
          <p:spPr>
            <a:xfrm>
              <a:off x="0" y="1085783"/>
              <a:ext cx="1024804" cy="10841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33"/>
            <p:cNvSpPr txBox="1"/>
            <p:nvPr/>
          </p:nvSpPr>
          <p:spPr>
            <a:xfrm>
              <a:off x="0" y="1085783"/>
              <a:ext cx="1024804" cy="1084193"/>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chemeClr val="dk1"/>
                  </a:solidFill>
                  <a:latin typeface="Proxima Nova"/>
                  <a:ea typeface="Proxima Nova"/>
                  <a:cs typeface="Proxima Nova"/>
                  <a:sym typeface="Proxima Nova"/>
                </a:rPr>
                <a:t>Periódico El País</a:t>
              </a:r>
              <a:endParaRPr b="0" i="0" sz="1400" u="none" cap="none" strike="noStrike">
                <a:solidFill>
                  <a:srgbClr val="000000"/>
                </a:solidFill>
                <a:latin typeface="Arial"/>
                <a:ea typeface="Arial"/>
                <a:cs typeface="Arial"/>
                <a:sym typeface="Arial"/>
              </a:endParaRPr>
            </a:p>
          </p:txBody>
        </p:sp>
        <p:sp>
          <p:nvSpPr>
            <p:cNvPr id="475" name="Google Shape;475;p33"/>
            <p:cNvSpPr/>
            <p:nvPr/>
          </p:nvSpPr>
          <p:spPr>
            <a:xfrm>
              <a:off x="1101664" y="1116858"/>
              <a:ext cx="4022355" cy="62150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33"/>
            <p:cNvSpPr txBox="1"/>
            <p:nvPr/>
          </p:nvSpPr>
          <p:spPr>
            <a:xfrm>
              <a:off x="1101664" y="1116858"/>
              <a:ext cx="4022355" cy="621505"/>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900"/>
                <a:buFont typeface="Arial"/>
                <a:buNone/>
              </a:pPr>
              <a:r>
                <a:rPr b="0" i="0" lang="es-ES" sz="900" u="none" cap="none" strike="noStrike">
                  <a:solidFill>
                    <a:schemeClr val="dk1"/>
                  </a:solidFill>
                  <a:latin typeface="Arial"/>
                  <a:ea typeface="Arial"/>
                  <a:cs typeface="Arial"/>
                  <a:sym typeface="Arial"/>
                </a:rPr>
                <a:t>El Ministerio de Trabajo presentó este lunes a la patronal y a los sindicatos una propuesta de regulación del derecho de los trabajadores a la desconexión, como parte novedosa de la negociación para la reducción de la jornada, que el Gobierno quiere cerrar definitivamente en septiembre.</a:t>
              </a:r>
              <a:endParaRPr b="0" i="0" sz="900" u="none" cap="none" strike="noStrike">
                <a:solidFill>
                  <a:schemeClr val="dk1"/>
                </a:solidFill>
                <a:latin typeface="Proxima Nova"/>
                <a:ea typeface="Proxima Nova"/>
                <a:cs typeface="Proxima Nova"/>
                <a:sym typeface="Proxima Nova"/>
              </a:endParaRPr>
            </a:p>
          </p:txBody>
        </p:sp>
        <p:cxnSp>
          <p:nvCxnSpPr>
            <p:cNvPr id="477" name="Google Shape;477;p33"/>
            <p:cNvCxnSpPr/>
            <p:nvPr/>
          </p:nvCxnSpPr>
          <p:spPr>
            <a:xfrm>
              <a:off x="1024803" y="1738364"/>
              <a:ext cx="4099216" cy="0"/>
            </a:xfrm>
            <a:prstGeom prst="straightConnector1">
              <a:avLst/>
            </a:prstGeom>
            <a:solidFill>
              <a:srgbClr val="0B5077"/>
            </a:solidFill>
            <a:ln cap="flat" cmpd="sng" w="25400">
              <a:solidFill>
                <a:srgbClr val="B9C1C9"/>
              </a:solidFill>
              <a:prstDash val="solid"/>
              <a:round/>
              <a:headEnd len="sm" w="sm" type="none"/>
              <a:tailEnd len="sm" w="sm" type="none"/>
            </a:ln>
          </p:spPr>
        </p:cxnSp>
        <p:sp>
          <p:nvSpPr>
            <p:cNvPr id="478" name="Google Shape;478;p33"/>
            <p:cNvSpPr/>
            <p:nvPr/>
          </p:nvSpPr>
          <p:spPr>
            <a:xfrm>
              <a:off x="1101664" y="1840987"/>
              <a:ext cx="4022355" cy="3679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33"/>
            <p:cNvSpPr txBox="1"/>
            <p:nvPr/>
          </p:nvSpPr>
          <p:spPr>
            <a:xfrm>
              <a:off x="1101664" y="1840987"/>
              <a:ext cx="4022355" cy="367949"/>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rgbClr val="000000"/>
                </a:buClr>
                <a:buSzPts val="800"/>
                <a:buFont typeface="Arial"/>
                <a:buNone/>
              </a:pPr>
              <a:r>
                <a:rPr b="0" i="0" lang="es-ES" sz="800" u="none" cap="none" strike="noStrike">
                  <a:solidFill>
                    <a:srgbClr val="000000"/>
                  </a:solidFill>
                  <a:latin typeface="Arial"/>
                  <a:ea typeface="Arial"/>
                  <a:cs typeface="Arial"/>
                  <a:sym typeface="Arial"/>
                </a:rPr>
                <a:t>https://elpais.com/economia/2024-07-30/trabajo-quiere-que-los-empleados-no-puedan-renunciar-a-la-desconexion-digital-ni-por-contrato.html?utm_source=chatgpt.com</a:t>
              </a:r>
              <a:endParaRPr b="0" i="0" sz="800" u="none" cap="none" strike="noStrike">
                <a:solidFill>
                  <a:schemeClr val="dk1"/>
                </a:solidFill>
                <a:latin typeface="Proxima Nova"/>
                <a:ea typeface="Proxima Nova"/>
                <a:cs typeface="Proxima Nova"/>
                <a:sym typeface="Proxima Nova"/>
              </a:endParaRPr>
            </a:p>
          </p:txBody>
        </p:sp>
        <p:cxnSp>
          <p:nvCxnSpPr>
            <p:cNvPr id="480" name="Google Shape;480;p33"/>
            <p:cNvCxnSpPr/>
            <p:nvPr/>
          </p:nvCxnSpPr>
          <p:spPr>
            <a:xfrm>
              <a:off x="1024803" y="2137389"/>
              <a:ext cx="4099216" cy="0"/>
            </a:xfrm>
            <a:prstGeom prst="straightConnector1">
              <a:avLst/>
            </a:prstGeom>
            <a:solidFill>
              <a:srgbClr val="0B5077"/>
            </a:solidFill>
            <a:ln cap="flat" cmpd="sng" w="25400">
              <a:solidFill>
                <a:srgbClr val="B9C1C9"/>
              </a:solidFill>
              <a:prstDash val="solid"/>
              <a:round/>
              <a:headEnd len="sm" w="sm" type="none"/>
              <a:tailEnd len="sm" w="sm" type="none"/>
            </a:ln>
          </p:spPr>
        </p:cxnSp>
        <p:cxnSp>
          <p:nvCxnSpPr>
            <p:cNvPr id="481" name="Google Shape;481;p33"/>
            <p:cNvCxnSpPr/>
            <p:nvPr/>
          </p:nvCxnSpPr>
          <p:spPr>
            <a:xfrm>
              <a:off x="0" y="2169977"/>
              <a:ext cx="5124020" cy="0"/>
            </a:xfrm>
            <a:prstGeom prst="straightConnector1">
              <a:avLst/>
            </a:prstGeom>
            <a:solidFill>
              <a:srgbClr val="0B5077"/>
            </a:solidFill>
            <a:ln cap="flat" cmpd="sng" w="25400">
              <a:solidFill>
                <a:srgbClr val="0B5077"/>
              </a:solidFill>
              <a:prstDash val="solid"/>
              <a:round/>
              <a:headEnd len="sm" w="sm" type="none"/>
              <a:tailEnd len="sm" w="sm" type="none"/>
            </a:ln>
          </p:spPr>
        </p:cxnSp>
        <p:sp>
          <p:nvSpPr>
            <p:cNvPr id="482" name="Google Shape;482;p33"/>
            <p:cNvSpPr/>
            <p:nvPr/>
          </p:nvSpPr>
          <p:spPr>
            <a:xfrm>
              <a:off x="0" y="2169977"/>
              <a:ext cx="1024804" cy="108419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33"/>
            <p:cNvSpPr txBox="1"/>
            <p:nvPr/>
          </p:nvSpPr>
          <p:spPr>
            <a:xfrm>
              <a:off x="0" y="2169977"/>
              <a:ext cx="1024804" cy="1084193"/>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chemeClr val="dk1"/>
                  </a:solidFill>
                  <a:latin typeface="Proxima Nova"/>
                  <a:ea typeface="Proxima Nova"/>
                  <a:cs typeface="Proxima Nova"/>
                  <a:sym typeface="Proxima Nova"/>
                </a:rPr>
                <a:t>ElDerecho</a:t>
              </a:r>
              <a:endParaRPr b="1" i="0" sz="1200" u="none" cap="none" strike="noStrike">
                <a:solidFill>
                  <a:schemeClr val="dk1"/>
                </a:solidFill>
                <a:latin typeface="Proxima Nova"/>
                <a:ea typeface="Proxima Nova"/>
                <a:cs typeface="Proxima Nova"/>
                <a:sym typeface="Proxima Nova"/>
              </a:endParaRPr>
            </a:p>
          </p:txBody>
        </p:sp>
        <p:sp>
          <p:nvSpPr>
            <p:cNvPr id="484" name="Google Shape;484;p33"/>
            <p:cNvSpPr/>
            <p:nvPr/>
          </p:nvSpPr>
          <p:spPr>
            <a:xfrm>
              <a:off x="1101664" y="2206505"/>
              <a:ext cx="4022355" cy="7305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33"/>
            <p:cNvSpPr txBox="1"/>
            <p:nvPr/>
          </p:nvSpPr>
          <p:spPr>
            <a:xfrm>
              <a:off x="1101664" y="2206505"/>
              <a:ext cx="4022355" cy="730560"/>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rgbClr val="000000"/>
                </a:buClr>
                <a:buSzPts val="800"/>
                <a:buFont typeface="Arial"/>
                <a:buNone/>
              </a:pPr>
              <a:r>
                <a:rPr b="0" i="0" lang="es-ES" sz="800" u="none" cap="none" strike="noStrike">
                  <a:solidFill>
                    <a:srgbClr val="000000"/>
                  </a:solidFill>
                  <a:latin typeface="Arial"/>
                  <a:ea typeface="Arial"/>
                  <a:cs typeface="Arial"/>
                  <a:sym typeface="Arial"/>
                </a:rPr>
                <a:t>El nuevo precepto introduce, en la remisión a la regulación que puedan hacer los convenios colectivos, la evitación del riesgo de fatiga informática y la posibilidad de establecer excepciones a la prohibición de comunicación fuera de la jornada laboral “cuando concurran circunstancias excepcionales justificadas que puedan constituir un riesgo grave para aquellas o un potencial perjuicio empresarial grave que requiera la adopción de medidas urgentes e inmediatas”.</a:t>
              </a:r>
              <a:endParaRPr b="0" i="0" sz="800" u="none" cap="none" strike="noStrike">
                <a:solidFill>
                  <a:schemeClr val="dk1"/>
                </a:solidFill>
                <a:latin typeface="Proxima Nova"/>
                <a:ea typeface="Proxima Nova"/>
                <a:cs typeface="Proxima Nova"/>
                <a:sym typeface="Proxima Nova"/>
              </a:endParaRPr>
            </a:p>
          </p:txBody>
        </p:sp>
        <p:cxnSp>
          <p:nvCxnSpPr>
            <p:cNvPr id="486" name="Google Shape;486;p33"/>
            <p:cNvCxnSpPr/>
            <p:nvPr/>
          </p:nvCxnSpPr>
          <p:spPr>
            <a:xfrm>
              <a:off x="1024803" y="2937065"/>
              <a:ext cx="4099216" cy="0"/>
            </a:xfrm>
            <a:prstGeom prst="straightConnector1">
              <a:avLst/>
            </a:prstGeom>
            <a:solidFill>
              <a:srgbClr val="0B5077"/>
            </a:solidFill>
            <a:ln cap="flat" cmpd="sng" w="25400">
              <a:solidFill>
                <a:srgbClr val="B9C1C9"/>
              </a:solidFill>
              <a:prstDash val="solid"/>
              <a:round/>
              <a:headEnd len="sm" w="sm" type="none"/>
              <a:tailEnd len="sm" w="sm" type="none"/>
            </a:ln>
          </p:spPr>
        </p:cxnSp>
        <p:sp>
          <p:nvSpPr>
            <p:cNvPr id="487" name="Google Shape;487;p33"/>
            <p:cNvSpPr/>
            <p:nvPr/>
          </p:nvSpPr>
          <p:spPr>
            <a:xfrm>
              <a:off x="1101664" y="2973593"/>
              <a:ext cx="4022355" cy="24253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33"/>
            <p:cNvSpPr txBox="1"/>
            <p:nvPr/>
          </p:nvSpPr>
          <p:spPr>
            <a:xfrm>
              <a:off x="1101664" y="2973593"/>
              <a:ext cx="4022355" cy="242531"/>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rgbClr val="000000"/>
                </a:buClr>
                <a:buSzPts val="800"/>
                <a:buFont typeface="Arial"/>
                <a:buNone/>
              </a:pPr>
              <a:r>
                <a:rPr b="0" i="0" lang="es-ES" sz="800" u="none" cap="none" strike="noStrike">
                  <a:solidFill>
                    <a:srgbClr val="000000"/>
                  </a:solidFill>
                  <a:latin typeface="Arial"/>
                  <a:ea typeface="Arial"/>
                  <a:cs typeface="Arial"/>
                  <a:sym typeface="Arial"/>
                </a:rPr>
                <a:t>https://elderecho.com/la-desconexion-digital-se-abre-paso-en-los-convenios-colectivos?utm_source=chatgpt.com</a:t>
              </a:r>
              <a:endParaRPr b="0" i="0" sz="800" u="none" cap="none" strike="noStrike">
                <a:solidFill>
                  <a:schemeClr val="dk1"/>
                </a:solidFill>
                <a:latin typeface="Proxima Nova"/>
                <a:ea typeface="Proxima Nova"/>
                <a:cs typeface="Proxima Nova"/>
                <a:sym typeface="Proxima Nova"/>
              </a:endParaRPr>
            </a:p>
          </p:txBody>
        </p:sp>
        <p:cxnSp>
          <p:nvCxnSpPr>
            <p:cNvPr id="489" name="Google Shape;489;p33"/>
            <p:cNvCxnSpPr/>
            <p:nvPr/>
          </p:nvCxnSpPr>
          <p:spPr>
            <a:xfrm>
              <a:off x="1024803" y="3216125"/>
              <a:ext cx="4099216" cy="0"/>
            </a:xfrm>
            <a:prstGeom prst="straightConnector1">
              <a:avLst/>
            </a:prstGeom>
            <a:solidFill>
              <a:srgbClr val="0B5077"/>
            </a:solidFill>
            <a:ln cap="flat" cmpd="sng" w="25400">
              <a:solidFill>
                <a:srgbClr val="B9C1C9"/>
              </a:solidFill>
              <a:prstDash val="solid"/>
              <a:round/>
              <a:headEnd len="sm" w="sm" type="none"/>
              <a:tailEnd len="sm" w="sm" type="none"/>
            </a:ln>
          </p:spPr>
        </p:cxnSp>
      </p:grpSp>
      <p:pic>
        <p:nvPicPr>
          <p:cNvPr descr="Vista de una biblioteca&#10;&#10;Descripción generada automáticamente con confianza media" id="490" name="Google Shape;490;p33"/>
          <p:cNvPicPr preferRelativeResize="0"/>
          <p:nvPr/>
        </p:nvPicPr>
        <p:blipFill rotWithShape="1">
          <a:blip r:embed="rId5">
            <a:alphaModFix/>
          </a:blip>
          <a:srcRect b="0" l="2" r="2" t="0"/>
          <a:stretch/>
        </p:blipFill>
        <p:spPr>
          <a:xfrm>
            <a:off x="-399423" y="1174333"/>
            <a:ext cx="3629320" cy="3679540"/>
          </a:xfrm>
          <a:prstGeom prst="parallelogram">
            <a:avLst>
              <a:gd fmla="val 12230" name="adj"/>
            </a:avLst>
          </a:prstGeom>
          <a:blipFill rotWithShape="1">
            <a:blip r:embed="rId6">
              <a:alphaModFix/>
            </a:blip>
            <a:stretch>
              <a:fillRect b="-15268" l="0" r="0" t="-15267"/>
            </a:stretch>
          </a:blip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4"/>
          <p:cNvSpPr txBox="1"/>
          <p:nvPr>
            <p:ph idx="1" type="body"/>
          </p:nvPr>
        </p:nvSpPr>
        <p:spPr>
          <a:xfrm>
            <a:off x="414001" y="125700"/>
            <a:ext cx="4820700" cy="864900"/>
          </a:xfrm>
          <a:prstGeom prst="rect">
            <a:avLst/>
          </a:prstGeom>
          <a:noFill/>
          <a:ln>
            <a:noFill/>
          </a:ln>
        </p:spPr>
        <p:txBody>
          <a:bodyPr anchorCtr="0" anchor="t" bIns="56000" lIns="56000" spcFirstLastPara="1" rIns="56000" wrap="square" tIns="112000">
            <a:noAutofit/>
          </a:bodyPr>
          <a:lstStyle/>
          <a:p>
            <a:pPr indent="0" lvl="0" marL="0" rtl="0" algn="l">
              <a:lnSpc>
                <a:spcPct val="100000"/>
              </a:lnSpc>
              <a:spcBef>
                <a:spcPts val="0"/>
              </a:spcBef>
              <a:spcAft>
                <a:spcPts val="0"/>
              </a:spcAft>
              <a:buClr>
                <a:schemeClr val="lt1"/>
              </a:buClr>
              <a:buSzPts val="2300"/>
              <a:buNone/>
            </a:pPr>
            <a:r>
              <a:rPr b="1" lang="es-ES"/>
              <a:t>Muchas gracias.</a:t>
            </a:r>
            <a:endParaRPr/>
          </a:p>
        </p:txBody>
      </p:sp>
      <p:sp>
        <p:nvSpPr>
          <p:cNvPr id="497" name="Google Shape;497;p34"/>
          <p:cNvSpPr/>
          <p:nvPr>
            <p:ph idx="2" type="pic"/>
          </p:nvPr>
        </p:nvSpPr>
        <p:spPr>
          <a:xfrm>
            <a:off x="4571999" y="1417982"/>
            <a:ext cx="5001000" cy="4296900"/>
          </a:xfrm>
          <a:prstGeom prst="parallelogram">
            <a:avLst>
              <a:gd fmla="val 11117" name="adj"/>
            </a:avLst>
          </a:prstGeom>
          <a:no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6"/>
          <p:cNvSpPr txBox="1"/>
          <p:nvPr>
            <p:ph type="title"/>
          </p:nvPr>
        </p:nvSpPr>
        <p:spPr>
          <a:xfrm>
            <a:off x="414001" y="974481"/>
            <a:ext cx="8316000" cy="389700"/>
          </a:xfrm>
          <a:prstGeom prst="rect">
            <a:avLst/>
          </a:prstGeom>
          <a:noFill/>
          <a:ln>
            <a:noFill/>
          </a:ln>
        </p:spPr>
        <p:txBody>
          <a:bodyPr anchorCtr="0" anchor="t" bIns="35550" lIns="71100" spcFirstLastPara="1" rIns="71100" wrap="square" tIns="35550">
            <a:noAutofit/>
          </a:bodyPr>
          <a:lstStyle/>
          <a:p>
            <a:pPr indent="0" lvl="0" marL="0" rtl="0" algn="l">
              <a:lnSpc>
                <a:spcPct val="90000"/>
              </a:lnSpc>
              <a:spcBef>
                <a:spcPts val="0"/>
              </a:spcBef>
              <a:spcAft>
                <a:spcPts val="0"/>
              </a:spcAft>
              <a:buClr>
                <a:schemeClr val="dk2"/>
              </a:buClr>
              <a:buSzPts val="1100"/>
              <a:buFont typeface="Proxima Nova"/>
              <a:buNone/>
            </a:pPr>
            <a:r>
              <a:rPr lang="es-ES"/>
              <a:t>¿Cómo hemos abordado el reto?</a:t>
            </a:r>
            <a:br>
              <a:rPr lang="es-ES"/>
            </a:br>
            <a:br>
              <a:rPr lang="es-ES"/>
            </a:br>
            <a:endParaRPr/>
          </a:p>
        </p:txBody>
      </p:sp>
      <p:sp>
        <p:nvSpPr>
          <p:cNvPr id="112" name="Google Shape;112;p6"/>
          <p:cNvSpPr txBox="1"/>
          <p:nvPr>
            <p:ph idx="1" type="body"/>
          </p:nvPr>
        </p:nvSpPr>
        <p:spPr>
          <a:xfrm>
            <a:off x="414000" y="1386315"/>
            <a:ext cx="8316000" cy="594900"/>
          </a:xfrm>
          <a:prstGeom prst="rect">
            <a:avLst/>
          </a:prstGeom>
          <a:noFill/>
          <a:ln>
            <a:noFill/>
          </a:ln>
        </p:spPr>
        <p:txBody>
          <a:bodyPr anchorCtr="0" anchor="t" bIns="56000" lIns="56000" spcFirstLastPara="1" rIns="56000" wrap="square" tIns="56000">
            <a:normAutofit/>
          </a:bodyPr>
          <a:lstStyle/>
          <a:p>
            <a:pPr indent="0" lvl="0" marL="0" rtl="0" algn="l">
              <a:lnSpc>
                <a:spcPct val="90000"/>
              </a:lnSpc>
              <a:spcBef>
                <a:spcPts val="0"/>
              </a:spcBef>
              <a:spcAft>
                <a:spcPts val="0"/>
              </a:spcAft>
              <a:buClr>
                <a:srgbClr val="323232"/>
              </a:buClr>
              <a:buSzPts val="900"/>
              <a:buNone/>
            </a:pPr>
            <a:r>
              <a:rPr b="0" i="0" lang="es-ES" u="none" cap="none" strike="noStrike">
                <a:solidFill>
                  <a:srgbClr val="323232"/>
                </a:solidFill>
                <a:latin typeface="IBM Plex Sans"/>
                <a:ea typeface="IBM Plex Sans"/>
                <a:cs typeface="IBM Plex Sans"/>
                <a:sym typeface="IBM Plex Sans"/>
              </a:rPr>
              <a:t>Para alcanzar el reto de investigación, se ha aplicado una metodología cuantitativa dirigida a población activa, lo que nos ha proporcionado los resultados óptimos ajustados a las necesidades de la investigación.</a:t>
            </a:r>
            <a:endParaRPr/>
          </a:p>
        </p:txBody>
      </p:sp>
      <p:sp>
        <p:nvSpPr>
          <p:cNvPr id="113" name="Google Shape;113;p6"/>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Metodología</a:t>
            </a:r>
            <a:endParaRPr>
              <a:solidFill>
                <a:srgbClr val="0B4DD0"/>
              </a:solidFill>
            </a:endParaRPr>
          </a:p>
        </p:txBody>
      </p:sp>
      <p:pic>
        <p:nvPicPr>
          <p:cNvPr id="114" name="Google Shape;114;p6"/>
          <p:cNvPicPr preferRelativeResize="0"/>
          <p:nvPr/>
        </p:nvPicPr>
        <p:blipFill rotWithShape="1">
          <a:blip r:embed="rId3">
            <a:alphaModFix/>
          </a:blip>
          <a:srcRect b="0" l="0" r="0" t="0"/>
          <a:stretch/>
        </p:blipFill>
        <p:spPr>
          <a:xfrm>
            <a:off x="152396" y="-1143000"/>
            <a:ext cx="8839204" cy="712143"/>
          </a:xfrm>
          <a:prstGeom prst="rect">
            <a:avLst/>
          </a:prstGeom>
          <a:noFill/>
          <a:ln>
            <a:noFill/>
          </a:ln>
        </p:spPr>
      </p:pic>
      <p:pic>
        <p:nvPicPr>
          <p:cNvPr id="115" name="Google Shape;115;p6" title="Rectangle 1.png"/>
          <p:cNvPicPr preferRelativeResize="0"/>
          <p:nvPr/>
        </p:nvPicPr>
        <p:blipFill rotWithShape="1">
          <a:blip r:embed="rId4">
            <a:alphaModFix/>
          </a:blip>
          <a:srcRect b="0" l="0" r="0" t="0"/>
          <a:stretch/>
        </p:blipFill>
        <p:spPr>
          <a:xfrm>
            <a:off x="-2" y="5257800"/>
            <a:ext cx="7467603" cy="498485"/>
          </a:xfrm>
          <a:prstGeom prst="rect">
            <a:avLst/>
          </a:prstGeom>
          <a:noFill/>
          <a:ln>
            <a:noFill/>
          </a:ln>
        </p:spPr>
      </p:pic>
      <p:pic>
        <p:nvPicPr>
          <p:cNvPr id="116" name="Google Shape;116;p6"/>
          <p:cNvPicPr preferRelativeResize="0"/>
          <p:nvPr/>
        </p:nvPicPr>
        <p:blipFill rotWithShape="1">
          <a:blip r:embed="rId5">
            <a:alphaModFix/>
          </a:blip>
          <a:srcRect b="0" l="0" r="0" t="0"/>
          <a:stretch/>
        </p:blipFill>
        <p:spPr>
          <a:xfrm>
            <a:off x="152400" y="-1980550"/>
            <a:ext cx="8839199" cy="712143"/>
          </a:xfrm>
          <a:prstGeom prst="rect">
            <a:avLst/>
          </a:prstGeom>
          <a:noFill/>
          <a:ln>
            <a:noFill/>
          </a:ln>
        </p:spPr>
      </p:pic>
      <p:sp>
        <p:nvSpPr>
          <p:cNvPr id="117" name="Google Shape;117;p6"/>
          <p:cNvSpPr/>
          <p:nvPr/>
        </p:nvSpPr>
        <p:spPr>
          <a:xfrm rot="-5400000">
            <a:off x="-400092" y="3524432"/>
            <a:ext cx="2448483" cy="460254"/>
          </a:xfrm>
          <a:prstGeom prst="flowChartInputOutpu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s-ES" sz="1000" u="none" cap="none" strike="noStrike">
                <a:solidFill>
                  <a:schemeClr val="dk1"/>
                </a:solidFill>
                <a:latin typeface="Proxima Nova"/>
                <a:ea typeface="Proxima Nova"/>
                <a:cs typeface="Proxima Nova"/>
                <a:sym typeface="Proxima Nova"/>
              </a:rPr>
              <a:t>POBLACIÓN ACTIVA</a:t>
            </a:r>
            <a:endParaRPr b="0" i="0" sz="1400" u="none" cap="none" strike="noStrike">
              <a:solidFill>
                <a:srgbClr val="000000"/>
              </a:solidFill>
              <a:latin typeface="Arial"/>
              <a:ea typeface="Arial"/>
              <a:cs typeface="Arial"/>
              <a:sym typeface="Arial"/>
            </a:endParaRPr>
          </a:p>
        </p:txBody>
      </p:sp>
      <p:grpSp>
        <p:nvGrpSpPr>
          <p:cNvPr id="118" name="Google Shape;118;p6"/>
          <p:cNvGrpSpPr/>
          <p:nvPr/>
        </p:nvGrpSpPr>
        <p:grpSpPr>
          <a:xfrm>
            <a:off x="1000691" y="2438400"/>
            <a:ext cx="7574418" cy="2590850"/>
            <a:chOff x="2558714" y="3130993"/>
            <a:chExt cx="7574418" cy="3436425"/>
          </a:xfrm>
        </p:grpSpPr>
        <p:grpSp>
          <p:nvGrpSpPr>
            <p:cNvPr id="119" name="Google Shape;119;p6"/>
            <p:cNvGrpSpPr/>
            <p:nvPr/>
          </p:nvGrpSpPr>
          <p:grpSpPr>
            <a:xfrm>
              <a:off x="2558714" y="3130993"/>
              <a:ext cx="7566798" cy="2830815"/>
              <a:chOff x="2767520" y="3195000"/>
              <a:chExt cx="7074572" cy="2830815"/>
            </a:xfrm>
          </p:grpSpPr>
          <p:sp>
            <p:nvSpPr>
              <p:cNvPr id="120" name="Google Shape;120;p6"/>
              <p:cNvSpPr txBox="1"/>
              <p:nvPr/>
            </p:nvSpPr>
            <p:spPr>
              <a:xfrm>
                <a:off x="2767520" y="3195000"/>
                <a:ext cx="1224000" cy="468000"/>
              </a:xfrm>
              <a:prstGeom prst="rect">
                <a:avLst/>
              </a:prstGeom>
              <a:solidFill>
                <a:srgbClr val="0B4DD0"/>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000"/>
                  <a:buFont typeface="Arial"/>
                  <a:buNone/>
                </a:pPr>
                <a:r>
                  <a:rPr b="0" i="0" lang="es-ES" sz="1000" u="none" cap="none" strike="noStrike">
                    <a:solidFill>
                      <a:schemeClr val="lt1"/>
                    </a:solidFill>
                    <a:latin typeface="Proxima Nova"/>
                    <a:ea typeface="Proxima Nova"/>
                    <a:cs typeface="Proxima Nova"/>
                    <a:sym typeface="Proxima Nova"/>
                  </a:rPr>
                  <a:t>UNIVERSO</a:t>
                </a:r>
                <a:endParaRPr b="0" i="0" sz="1400" u="none" cap="none" strike="noStrike">
                  <a:solidFill>
                    <a:srgbClr val="000000"/>
                  </a:solidFill>
                  <a:latin typeface="Arial"/>
                  <a:ea typeface="Arial"/>
                  <a:cs typeface="Arial"/>
                  <a:sym typeface="Arial"/>
                </a:endParaRPr>
              </a:p>
            </p:txBody>
          </p:sp>
          <p:sp>
            <p:nvSpPr>
              <p:cNvPr id="121" name="Google Shape;121;p6"/>
              <p:cNvSpPr txBox="1"/>
              <p:nvPr/>
            </p:nvSpPr>
            <p:spPr>
              <a:xfrm>
                <a:off x="2767520" y="3785704"/>
                <a:ext cx="1224000" cy="468000"/>
              </a:xfrm>
              <a:prstGeom prst="rect">
                <a:avLst/>
              </a:prstGeom>
              <a:solidFill>
                <a:srgbClr val="0B4DD0"/>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000"/>
                  <a:buFont typeface="Arial"/>
                  <a:buNone/>
                </a:pPr>
                <a:r>
                  <a:rPr b="0" i="0" lang="es-ES" sz="1000" u="none" cap="none" strike="noStrike">
                    <a:solidFill>
                      <a:schemeClr val="lt1"/>
                    </a:solidFill>
                    <a:latin typeface="Proxima Nova"/>
                    <a:ea typeface="Proxima Nova"/>
                    <a:cs typeface="Proxima Nova"/>
                    <a:sym typeface="Proxima Nova"/>
                  </a:rPr>
                  <a:t>METODOLOGÍA</a:t>
                </a:r>
                <a:endParaRPr b="0" i="0" sz="1400" u="none" cap="none" strike="noStrike">
                  <a:solidFill>
                    <a:srgbClr val="000000"/>
                  </a:solidFill>
                  <a:latin typeface="Arial"/>
                  <a:ea typeface="Arial"/>
                  <a:cs typeface="Arial"/>
                  <a:sym typeface="Arial"/>
                </a:endParaRPr>
              </a:p>
            </p:txBody>
          </p:sp>
          <p:sp>
            <p:nvSpPr>
              <p:cNvPr id="122" name="Google Shape;122;p6"/>
              <p:cNvSpPr txBox="1"/>
              <p:nvPr/>
            </p:nvSpPr>
            <p:spPr>
              <a:xfrm>
                <a:off x="2767520" y="4376408"/>
                <a:ext cx="1224000" cy="468000"/>
              </a:xfrm>
              <a:prstGeom prst="rect">
                <a:avLst/>
              </a:prstGeom>
              <a:solidFill>
                <a:srgbClr val="0B4DD0"/>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000"/>
                  <a:buFont typeface="Arial"/>
                  <a:buNone/>
                </a:pPr>
                <a:r>
                  <a:rPr b="0" i="0" lang="es-ES" sz="1000" u="none" cap="none" strike="noStrike">
                    <a:solidFill>
                      <a:schemeClr val="lt1"/>
                    </a:solidFill>
                    <a:latin typeface="Proxima Nova"/>
                    <a:ea typeface="Proxima Nova"/>
                    <a:cs typeface="Proxima Nova"/>
                    <a:sym typeface="Proxima Nova"/>
                  </a:rPr>
                  <a:t>MUESTRA</a:t>
                </a:r>
                <a:endParaRPr b="0" i="0" sz="1400" u="none" cap="none" strike="noStrike">
                  <a:solidFill>
                    <a:srgbClr val="000000"/>
                  </a:solidFill>
                  <a:latin typeface="Arial"/>
                  <a:ea typeface="Arial"/>
                  <a:cs typeface="Arial"/>
                  <a:sym typeface="Arial"/>
                </a:endParaRPr>
              </a:p>
            </p:txBody>
          </p:sp>
          <p:sp>
            <p:nvSpPr>
              <p:cNvPr id="123" name="Google Shape;123;p6"/>
              <p:cNvSpPr txBox="1"/>
              <p:nvPr/>
            </p:nvSpPr>
            <p:spPr>
              <a:xfrm>
                <a:off x="2767520" y="4967112"/>
                <a:ext cx="1224000" cy="468000"/>
              </a:xfrm>
              <a:prstGeom prst="rect">
                <a:avLst/>
              </a:prstGeom>
              <a:solidFill>
                <a:srgbClr val="0B4DD0"/>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000"/>
                  <a:buFont typeface="Arial"/>
                  <a:buNone/>
                </a:pPr>
                <a:r>
                  <a:rPr b="0" i="0" lang="es-ES" sz="1000" u="none" cap="none" strike="noStrike">
                    <a:solidFill>
                      <a:schemeClr val="lt1"/>
                    </a:solidFill>
                    <a:latin typeface="Proxima Nova"/>
                    <a:ea typeface="Proxima Nova"/>
                    <a:cs typeface="Proxima Nova"/>
                    <a:sym typeface="Proxima Nova"/>
                  </a:rPr>
                  <a:t>ÁMBITO</a:t>
                </a:r>
                <a:endParaRPr b="0" i="0" sz="1400" u="none" cap="none" strike="noStrike">
                  <a:solidFill>
                    <a:srgbClr val="000000"/>
                  </a:solidFill>
                  <a:latin typeface="Arial"/>
                  <a:ea typeface="Arial"/>
                  <a:cs typeface="Arial"/>
                  <a:sym typeface="Arial"/>
                </a:endParaRPr>
              </a:p>
            </p:txBody>
          </p:sp>
          <p:sp>
            <p:nvSpPr>
              <p:cNvPr id="124" name="Google Shape;124;p6"/>
              <p:cNvSpPr txBox="1"/>
              <p:nvPr/>
            </p:nvSpPr>
            <p:spPr>
              <a:xfrm>
                <a:off x="2767520" y="5557815"/>
                <a:ext cx="1224000" cy="468000"/>
              </a:xfrm>
              <a:prstGeom prst="rect">
                <a:avLst/>
              </a:prstGeom>
              <a:solidFill>
                <a:srgbClr val="0B4DD0"/>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000"/>
                  <a:buFont typeface="Arial"/>
                  <a:buNone/>
                </a:pPr>
                <a:r>
                  <a:rPr b="0" i="0" lang="es-ES" sz="1000" u="none" cap="none" strike="noStrike">
                    <a:solidFill>
                      <a:schemeClr val="lt1"/>
                    </a:solidFill>
                    <a:latin typeface="Proxima Nova"/>
                    <a:ea typeface="Proxima Nova"/>
                    <a:cs typeface="Proxima Nova"/>
                    <a:sym typeface="Proxima Nova"/>
                  </a:rPr>
                  <a:t>CUOTAS</a:t>
                </a:r>
                <a:endParaRPr b="0" i="0" sz="1400" u="none" cap="none" strike="noStrike">
                  <a:solidFill>
                    <a:srgbClr val="000000"/>
                  </a:solidFill>
                  <a:latin typeface="Arial"/>
                  <a:ea typeface="Arial"/>
                  <a:cs typeface="Arial"/>
                  <a:sym typeface="Arial"/>
                </a:endParaRPr>
              </a:p>
            </p:txBody>
          </p:sp>
          <p:sp>
            <p:nvSpPr>
              <p:cNvPr id="125" name="Google Shape;125;p6"/>
              <p:cNvSpPr txBox="1"/>
              <p:nvPr/>
            </p:nvSpPr>
            <p:spPr>
              <a:xfrm>
                <a:off x="4163702" y="3195000"/>
                <a:ext cx="5678390" cy="4680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100"/>
                  <a:buFont typeface="Arial"/>
                  <a:buNone/>
                </a:pPr>
                <a:r>
                  <a:rPr b="0" i="0" lang="es-ES" sz="1000" u="none" cap="none" strike="noStrike">
                    <a:solidFill>
                      <a:schemeClr val="dk1"/>
                    </a:solidFill>
                    <a:latin typeface="Proxima Nova"/>
                    <a:ea typeface="Proxima Nova"/>
                    <a:cs typeface="Proxima Nova"/>
                    <a:sym typeface="Proxima Nova"/>
                  </a:rPr>
                  <a:t>Población activa, de 16 a 65 años en territorio nacional</a:t>
                </a:r>
                <a:endParaRPr b="0" i="0" sz="1400" u="none" cap="none" strike="noStrike">
                  <a:solidFill>
                    <a:srgbClr val="000000"/>
                  </a:solidFill>
                  <a:latin typeface="Arial"/>
                  <a:ea typeface="Arial"/>
                  <a:cs typeface="Arial"/>
                  <a:sym typeface="Arial"/>
                </a:endParaRPr>
              </a:p>
            </p:txBody>
          </p:sp>
          <p:sp>
            <p:nvSpPr>
              <p:cNvPr id="126" name="Google Shape;126;p6"/>
              <p:cNvSpPr txBox="1"/>
              <p:nvPr/>
            </p:nvSpPr>
            <p:spPr>
              <a:xfrm>
                <a:off x="4163702" y="3785704"/>
                <a:ext cx="5678390" cy="46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s-ES" sz="1000" u="none" cap="none" strike="noStrike">
                    <a:solidFill>
                      <a:schemeClr val="dk1"/>
                    </a:solidFill>
                    <a:latin typeface="Proxima Nova"/>
                    <a:ea typeface="Proxima Nova"/>
                    <a:cs typeface="Proxima Nova"/>
                    <a:sym typeface="Proxima Nova"/>
                  </a:rPr>
                  <a:t>Encuesta online autoadministrada (CAWI) a través de panel, mediante un cuestionario estructurado de una duración aproximada de 15 minutos.</a:t>
                </a:r>
                <a:endParaRPr b="0" i="0" sz="1000" u="none" cap="none" strike="noStrike">
                  <a:solidFill>
                    <a:schemeClr val="dk1"/>
                  </a:solidFill>
                  <a:latin typeface="Proxima Nova"/>
                  <a:ea typeface="Proxima Nova"/>
                  <a:cs typeface="Proxima Nova"/>
                  <a:sym typeface="Proxima Nova"/>
                </a:endParaRPr>
              </a:p>
            </p:txBody>
          </p:sp>
          <p:sp>
            <p:nvSpPr>
              <p:cNvPr id="127" name="Google Shape;127;p6"/>
              <p:cNvSpPr txBox="1"/>
              <p:nvPr/>
            </p:nvSpPr>
            <p:spPr>
              <a:xfrm>
                <a:off x="4163702" y="4376408"/>
                <a:ext cx="5678390" cy="4680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000"/>
                  <a:buFont typeface="Arial"/>
                  <a:buNone/>
                </a:pPr>
                <a:r>
                  <a:rPr b="0" i="0" lang="es-ES" sz="1000" u="none" cap="none" strike="noStrike">
                    <a:solidFill>
                      <a:schemeClr val="dk1"/>
                    </a:solidFill>
                    <a:latin typeface="Proxima Nova"/>
                    <a:ea typeface="Proxima Nova"/>
                    <a:cs typeface="Proxima Nova"/>
                    <a:sym typeface="Proxima Nova"/>
                  </a:rPr>
                  <a:t>Población activa: n=4.656 panelistas (margen de error de +/- 1,4%) </a:t>
                </a:r>
                <a:endParaRPr b="0" i="0" sz="1400" u="none" cap="none" strike="noStrike">
                  <a:solidFill>
                    <a:srgbClr val="000000"/>
                  </a:solidFill>
                  <a:latin typeface="Arial"/>
                  <a:ea typeface="Arial"/>
                  <a:cs typeface="Arial"/>
                  <a:sym typeface="Arial"/>
                </a:endParaRPr>
              </a:p>
            </p:txBody>
          </p:sp>
          <p:sp>
            <p:nvSpPr>
              <p:cNvPr id="128" name="Google Shape;128;p6"/>
              <p:cNvSpPr txBox="1"/>
              <p:nvPr/>
            </p:nvSpPr>
            <p:spPr>
              <a:xfrm>
                <a:off x="4163702" y="4967112"/>
                <a:ext cx="5678390" cy="4680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000"/>
                  <a:buFont typeface="Arial"/>
                  <a:buNone/>
                </a:pPr>
                <a:r>
                  <a:rPr b="0" i="0" lang="es-ES" sz="1000" u="none" cap="none" strike="noStrike">
                    <a:solidFill>
                      <a:schemeClr val="dk1"/>
                    </a:solidFill>
                    <a:latin typeface="Proxima Nova"/>
                    <a:ea typeface="Proxima Nova"/>
                    <a:cs typeface="Proxima Nova"/>
                    <a:sym typeface="Proxima Nova"/>
                  </a:rPr>
                  <a:t>España</a:t>
                </a:r>
                <a:endParaRPr b="0" i="0" sz="1400" u="none" cap="none" strike="noStrike">
                  <a:solidFill>
                    <a:srgbClr val="000000"/>
                  </a:solidFill>
                  <a:latin typeface="Arial"/>
                  <a:ea typeface="Arial"/>
                  <a:cs typeface="Arial"/>
                  <a:sym typeface="Arial"/>
                </a:endParaRPr>
              </a:p>
            </p:txBody>
          </p:sp>
          <p:sp>
            <p:nvSpPr>
              <p:cNvPr id="129" name="Google Shape;129;p6"/>
              <p:cNvSpPr txBox="1"/>
              <p:nvPr/>
            </p:nvSpPr>
            <p:spPr>
              <a:xfrm>
                <a:off x="4163702" y="5557815"/>
                <a:ext cx="5678390" cy="46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000"/>
                  <a:buFont typeface="Arial"/>
                  <a:buNone/>
                </a:pPr>
                <a:r>
                  <a:rPr b="0" i="0" lang="es-ES" sz="1000" u="none" cap="none" strike="noStrike">
                    <a:solidFill>
                      <a:schemeClr val="dk1"/>
                    </a:solidFill>
                    <a:latin typeface="Proxima Nova"/>
                    <a:ea typeface="Proxima Nova"/>
                    <a:cs typeface="Proxima Nova"/>
                    <a:sym typeface="Proxima Nova"/>
                  </a:rPr>
                  <a:t>Distribución proporcional y representativa de la población nacional activa de 16 a 65 años y guiado por cuotas de sexo, edad, región y situación laboral</a:t>
                </a:r>
                <a:endParaRPr b="0" i="0" sz="1400" u="none" cap="none" strike="noStrike">
                  <a:solidFill>
                    <a:srgbClr val="000000"/>
                  </a:solidFill>
                  <a:latin typeface="Arial"/>
                  <a:ea typeface="Arial"/>
                  <a:cs typeface="Arial"/>
                  <a:sym typeface="Arial"/>
                </a:endParaRPr>
              </a:p>
            </p:txBody>
          </p:sp>
        </p:grpSp>
        <p:sp>
          <p:nvSpPr>
            <p:cNvPr id="130" name="Google Shape;130;p6"/>
            <p:cNvSpPr txBox="1"/>
            <p:nvPr/>
          </p:nvSpPr>
          <p:spPr>
            <a:xfrm>
              <a:off x="2566334" y="6099418"/>
              <a:ext cx="1309162" cy="468000"/>
            </a:xfrm>
            <a:prstGeom prst="rect">
              <a:avLst/>
            </a:prstGeom>
            <a:solidFill>
              <a:srgbClr val="0B4DD0"/>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000"/>
                <a:buFont typeface="Arial"/>
                <a:buNone/>
              </a:pPr>
              <a:r>
                <a:rPr b="0" i="0" lang="es-ES" sz="1000" u="none" cap="none" strike="noStrike">
                  <a:solidFill>
                    <a:schemeClr val="lt1"/>
                  </a:solidFill>
                  <a:latin typeface="Proxima Nova"/>
                  <a:ea typeface="Proxima Nova"/>
                  <a:cs typeface="Proxima Nova"/>
                  <a:sym typeface="Proxima Nova"/>
                </a:rPr>
                <a:t>CAMPO</a:t>
              </a:r>
              <a:endParaRPr b="0" i="0" sz="1400" u="none" cap="none" strike="noStrike">
                <a:solidFill>
                  <a:srgbClr val="000000"/>
                </a:solidFill>
                <a:latin typeface="Arial"/>
                <a:ea typeface="Arial"/>
                <a:cs typeface="Arial"/>
                <a:sym typeface="Arial"/>
              </a:endParaRPr>
            </a:p>
          </p:txBody>
        </p:sp>
        <p:sp>
          <p:nvSpPr>
            <p:cNvPr id="131" name="Google Shape;131;p6"/>
            <p:cNvSpPr txBox="1"/>
            <p:nvPr/>
          </p:nvSpPr>
          <p:spPr>
            <a:xfrm>
              <a:off x="4059658" y="6099418"/>
              <a:ext cx="6073474" cy="46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Clr>
                  <a:srgbClr val="000000"/>
                </a:buClr>
                <a:buSzPts val="1100"/>
                <a:buFont typeface="Arial"/>
                <a:buNone/>
              </a:pPr>
              <a:r>
                <a:rPr b="0" i="0" lang="es-ES" sz="1000" u="none" cap="none" strike="noStrike">
                  <a:solidFill>
                    <a:schemeClr val="dk1"/>
                  </a:solidFill>
                  <a:latin typeface="IBM Plex Sans"/>
                  <a:ea typeface="IBM Plex Sans"/>
                  <a:cs typeface="IBM Plex Sans"/>
                  <a:sym typeface="IBM Plex Sans"/>
                </a:rPr>
                <a:t>El trabajo de campo se ha realizado entre el 19 de junio y el 1 de julio de 2025.</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7"/>
          <p:cNvSpPr txBox="1"/>
          <p:nvPr>
            <p:ph type="title"/>
          </p:nvPr>
        </p:nvSpPr>
        <p:spPr>
          <a:xfrm>
            <a:off x="414001" y="974481"/>
            <a:ext cx="8316000" cy="390000"/>
          </a:xfrm>
          <a:prstGeom prst="rect">
            <a:avLst/>
          </a:prstGeom>
          <a:noFill/>
          <a:ln>
            <a:noFill/>
          </a:ln>
        </p:spPr>
        <p:txBody>
          <a:bodyPr anchorCtr="0" anchor="t" bIns="35550" lIns="71100" spcFirstLastPara="1" rIns="71100" wrap="square" tIns="35550">
            <a:noAutofit/>
          </a:bodyPr>
          <a:lstStyle/>
          <a:p>
            <a:pPr indent="0" lvl="0" marL="0" rtl="0" algn="l">
              <a:lnSpc>
                <a:spcPct val="90000"/>
              </a:lnSpc>
              <a:spcBef>
                <a:spcPts val="0"/>
              </a:spcBef>
              <a:spcAft>
                <a:spcPts val="0"/>
              </a:spcAft>
              <a:buClr>
                <a:schemeClr val="dk2"/>
              </a:buClr>
              <a:buSzPts val="1400"/>
              <a:buFont typeface="Proxima Nova"/>
              <a:buNone/>
            </a:pPr>
            <a:r>
              <a:rPr lang="es-ES"/>
              <a:t>Perfil : Población Activa</a:t>
            </a:r>
            <a:br>
              <a:rPr lang="es-ES"/>
            </a:br>
            <a:br>
              <a:rPr lang="es-ES"/>
            </a:br>
            <a:endParaRPr/>
          </a:p>
        </p:txBody>
      </p:sp>
      <p:sp>
        <p:nvSpPr>
          <p:cNvPr id="137" name="Google Shape;137;p7"/>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Perfil de la muestra</a:t>
            </a:r>
            <a:endParaRPr>
              <a:solidFill>
                <a:srgbClr val="0B4DD0"/>
              </a:solidFill>
            </a:endParaRPr>
          </a:p>
        </p:txBody>
      </p:sp>
      <p:sp>
        <p:nvSpPr>
          <p:cNvPr id="138" name="Google Shape;138;p7"/>
          <p:cNvSpPr/>
          <p:nvPr/>
        </p:nvSpPr>
        <p:spPr>
          <a:xfrm>
            <a:off x="7152615" y="1386037"/>
            <a:ext cx="993300" cy="443100"/>
          </a:xfrm>
          <a:prstGeom prst="parallelogram">
            <a:avLst>
              <a:gd fmla="val 25000" name="adj"/>
            </a:avLst>
          </a:prstGeom>
          <a:solidFill>
            <a:srgbClr val="0B4DD0"/>
          </a:solidFill>
          <a:ln>
            <a:noFill/>
          </a:ln>
        </p:spPr>
        <p:txBody>
          <a:bodyPr anchorCtr="0" anchor="ctr" bIns="35550" lIns="71100" spcFirstLastPara="1" rIns="71100" wrap="square" tIns="35550">
            <a:spAutoFit/>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lt1"/>
                </a:solidFill>
                <a:latin typeface="Proxima Nova"/>
                <a:ea typeface="Proxima Nova"/>
                <a:cs typeface="Proxima Nova"/>
                <a:sym typeface="Proxima Nova"/>
              </a:rPr>
              <a:t>POBLACIÓN ACTIVA</a:t>
            </a:r>
            <a:endParaRPr b="0" i="0" sz="1100" u="none" cap="none" strike="noStrike">
              <a:solidFill>
                <a:srgbClr val="000000"/>
              </a:solidFill>
              <a:latin typeface="Arial"/>
              <a:ea typeface="Arial"/>
              <a:cs typeface="Arial"/>
              <a:sym typeface="Arial"/>
            </a:endParaRPr>
          </a:p>
        </p:txBody>
      </p:sp>
      <p:pic>
        <p:nvPicPr>
          <p:cNvPr id="139" name="Google Shape;139;p7"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grpSp>
        <p:nvGrpSpPr>
          <p:cNvPr id="140" name="Google Shape;140;p7"/>
          <p:cNvGrpSpPr/>
          <p:nvPr/>
        </p:nvGrpSpPr>
        <p:grpSpPr>
          <a:xfrm>
            <a:off x="541786" y="3566859"/>
            <a:ext cx="1062665" cy="184800"/>
            <a:chOff x="752935" y="2879472"/>
            <a:chExt cx="1711431" cy="184800"/>
          </a:xfrm>
        </p:grpSpPr>
        <p:sp>
          <p:nvSpPr>
            <p:cNvPr id="141" name="Google Shape;141;p7"/>
            <p:cNvSpPr/>
            <p:nvPr/>
          </p:nvSpPr>
          <p:spPr>
            <a:xfrm>
              <a:off x="752935" y="2879472"/>
              <a:ext cx="1711431" cy="184800"/>
            </a:xfrm>
            <a:prstGeom prst="rect">
              <a:avLst/>
            </a:prstGeom>
            <a:no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19ADAD"/>
                </a:buClr>
                <a:buSzPts val="900"/>
                <a:buFont typeface="Arial"/>
                <a:buNone/>
              </a:pPr>
              <a:r>
                <a:rPr b="1" i="0" lang="es-ES" sz="900" u="none" cap="none" strike="noStrike">
                  <a:solidFill>
                    <a:srgbClr val="000000"/>
                  </a:solidFill>
                  <a:latin typeface="IBM Plex Sans"/>
                  <a:ea typeface="IBM Plex Sans"/>
                  <a:cs typeface="IBM Plex Sans"/>
                  <a:sym typeface="IBM Plex Sans"/>
                </a:rPr>
                <a:t>Zona (CCAA)</a:t>
              </a:r>
              <a:endParaRPr b="0" i="0" sz="1800" u="none" cap="none" strike="noStrike">
                <a:solidFill>
                  <a:srgbClr val="000000"/>
                </a:solidFill>
                <a:latin typeface="IBM Plex Sans"/>
                <a:ea typeface="IBM Plex Sans"/>
                <a:cs typeface="IBM Plex Sans"/>
                <a:sym typeface="IBM Plex Sans"/>
              </a:endParaRPr>
            </a:p>
          </p:txBody>
        </p:sp>
        <p:sp>
          <p:nvSpPr>
            <p:cNvPr id="142" name="Google Shape;142;p7"/>
            <p:cNvSpPr/>
            <p:nvPr/>
          </p:nvSpPr>
          <p:spPr>
            <a:xfrm>
              <a:off x="895259" y="2927711"/>
              <a:ext cx="70676" cy="95623"/>
            </a:xfrm>
            <a:prstGeom prst="chevron">
              <a:avLst>
                <a:gd fmla="val 50000"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Calibri"/>
                <a:ea typeface="Calibri"/>
                <a:cs typeface="Calibri"/>
                <a:sym typeface="Calibri"/>
              </a:endParaRPr>
            </a:p>
          </p:txBody>
        </p:sp>
      </p:grpSp>
      <p:grpSp>
        <p:nvGrpSpPr>
          <p:cNvPr id="143" name="Google Shape;143;p7"/>
          <p:cNvGrpSpPr/>
          <p:nvPr/>
        </p:nvGrpSpPr>
        <p:grpSpPr>
          <a:xfrm>
            <a:off x="541786" y="1801248"/>
            <a:ext cx="778166" cy="184800"/>
            <a:chOff x="752935" y="2879472"/>
            <a:chExt cx="1711431" cy="184800"/>
          </a:xfrm>
        </p:grpSpPr>
        <p:sp>
          <p:nvSpPr>
            <p:cNvPr id="144" name="Google Shape;144;p7"/>
            <p:cNvSpPr/>
            <p:nvPr/>
          </p:nvSpPr>
          <p:spPr>
            <a:xfrm>
              <a:off x="752935" y="2879472"/>
              <a:ext cx="1711431" cy="184800"/>
            </a:xfrm>
            <a:prstGeom prst="rect">
              <a:avLst/>
            </a:prstGeom>
            <a:no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19ADAD"/>
                </a:buClr>
                <a:buSzPts val="900"/>
                <a:buFont typeface="Arial"/>
                <a:buNone/>
              </a:pPr>
              <a:r>
                <a:rPr b="1" i="0" lang="es-ES" sz="900" u="none" cap="none" strike="noStrike">
                  <a:solidFill>
                    <a:srgbClr val="000000"/>
                  </a:solidFill>
                  <a:latin typeface="IBM Plex Sans"/>
                  <a:ea typeface="IBM Plex Sans"/>
                  <a:cs typeface="IBM Plex Sans"/>
                  <a:sym typeface="IBM Plex Sans"/>
                </a:rPr>
                <a:t>Edad</a:t>
              </a:r>
              <a:endParaRPr b="0" i="0" sz="1800" u="none" cap="none" strike="noStrike">
                <a:solidFill>
                  <a:srgbClr val="000000"/>
                </a:solidFill>
                <a:latin typeface="IBM Plex Sans"/>
                <a:ea typeface="IBM Plex Sans"/>
                <a:cs typeface="IBM Plex Sans"/>
                <a:sym typeface="IBM Plex Sans"/>
              </a:endParaRPr>
            </a:p>
          </p:txBody>
        </p:sp>
        <p:sp>
          <p:nvSpPr>
            <p:cNvPr id="145" name="Google Shape;145;p7"/>
            <p:cNvSpPr/>
            <p:nvPr/>
          </p:nvSpPr>
          <p:spPr>
            <a:xfrm>
              <a:off x="895259" y="2927711"/>
              <a:ext cx="70676" cy="95623"/>
            </a:xfrm>
            <a:prstGeom prst="chevron">
              <a:avLst>
                <a:gd fmla="val 50000"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Calibri"/>
                <a:ea typeface="Calibri"/>
                <a:cs typeface="Calibri"/>
                <a:sym typeface="Calibri"/>
              </a:endParaRPr>
            </a:p>
          </p:txBody>
        </p:sp>
      </p:grpSp>
      <p:grpSp>
        <p:nvGrpSpPr>
          <p:cNvPr id="146" name="Google Shape;146;p7"/>
          <p:cNvGrpSpPr/>
          <p:nvPr/>
        </p:nvGrpSpPr>
        <p:grpSpPr>
          <a:xfrm>
            <a:off x="3733799" y="1779964"/>
            <a:ext cx="794671" cy="184800"/>
            <a:chOff x="752935" y="2879472"/>
            <a:chExt cx="1711431" cy="184800"/>
          </a:xfrm>
        </p:grpSpPr>
        <p:sp>
          <p:nvSpPr>
            <p:cNvPr id="147" name="Google Shape;147;p7"/>
            <p:cNvSpPr/>
            <p:nvPr/>
          </p:nvSpPr>
          <p:spPr>
            <a:xfrm>
              <a:off x="752935" y="2879472"/>
              <a:ext cx="1711431" cy="184800"/>
            </a:xfrm>
            <a:prstGeom prst="rect">
              <a:avLst/>
            </a:prstGeom>
            <a:no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19ADAD"/>
                </a:buClr>
                <a:buSzPts val="900"/>
                <a:buFont typeface="Arial"/>
                <a:buNone/>
              </a:pPr>
              <a:r>
                <a:rPr b="1" i="0" lang="es-ES" sz="900" u="none" cap="none" strike="noStrike">
                  <a:solidFill>
                    <a:srgbClr val="000000"/>
                  </a:solidFill>
                  <a:latin typeface="IBM Plex Sans"/>
                  <a:ea typeface="IBM Plex Sans"/>
                  <a:cs typeface="IBM Plex Sans"/>
                  <a:sym typeface="IBM Plex Sans"/>
                </a:rPr>
                <a:t>Género</a:t>
              </a:r>
              <a:endParaRPr b="0" i="0" sz="1800" u="none" cap="none" strike="noStrike">
                <a:solidFill>
                  <a:srgbClr val="000000"/>
                </a:solidFill>
                <a:latin typeface="IBM Plex Sans"/>
                <a:ea typeface="IBM Plex Sans"/>
                <a:cs typeface="IBM Plex Sans"/>
                <a:sym typeface="IBM Plex Sans"/>
              </a:endParaRPr>
            </a:p>
          </p:txBody>
        </p:sp>
        <p:sp>
          <p:nvSpPr>
            <p:cNvPr id="148" name="Google Shape;148;p7"/>
            <p:cNvSpPr/>
            <p:nvPr/>
          </p:nvSpPr>
          <p:spPr>
            <a:xfrm>
              <a:off x="895259" y="2927711"/>
              <a:ext cx="70676" cy="95623"/>
            </a:xfrm>
            <a:prstGeom prst="chevron">
              <a:avLst>
                <a:gd fmla="val 50000"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Calibri"/>
                <a:ea typeface="Calibri"/>
                <a:cs typeface="Calibri"/>
                <a:sym typeface="Calibri"/>
              </a:endParaRPr>
            </a:p>
          </p:txBody>
        </p:sp>
      </p:grpSp>
      <p:grpSp>
        <p:nvGrpSpPr>
          <p:cNvPr id="149" name="Google Shape;149;p7"/>
          <p:cNvGrpSpPr/>
          <p:nvPr/>
        </p:nvGrpSpPr>
        <p:grpSpPr>
          <a:xfrm>
            <a:off x="3762092" y="3007992"/>
            <a:ext cx="1330344" cy="184800"/>
            <a:chOff x="752935" y="2879472"/>
            <a:chExt cx="2865075" cy="184800"/>
          </a:xfrm>
        </p:grpSpPr>
        <p:sp>
          <p:nvSpPr>
            <p:cNvPr id="150" name="Google Shape;150;p7"/>
            <p:cNvSpPr/>
            <p:nvPr/>
          </p:nvSpPr>
          <p:spPr>
            <a:xfrm>
              <a:off x="752935" y="2879472"/>
              <a:ext cx="2865075" cy="184800"/>
            </a:xfrm>
            <a:prstGeom prst="rect">
              <a:avLst/>
            </a:prstGeom>
            <a:no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19ADAD"/>
                </a:buClr>
                <a:buSzPts val="900"/>
                <a:buFont typeface="Arial"/>
                <a:buNone/>
              </a:pPr>
              <a:r>
                <a:rPr b="1" i="0" lang="es-ES" sz="900" u="none" cap="none" strike="noStrike">
                  <a:solidFill>
                    <a:srgbClr val="000000"/>
                  </a:solidFill>
                  <a:latin typeface="IBM Plex Sans"/>
                  <a:ea typeface="IBM Plex Sans"/>
                  <a:cs typeface="IBM Plex Sans"/>
                  <a:sym typeface="IBM Plex Sans"/>
                </a:rPr>
                <a:t>Situación laboral</a:t>
              </a:r>
              <a:endParaRPr b="0" i="0" sz="1800" u="none" cap="none" strike="noStrike">
                <a:solidFill>
                  <a:srgbClr val="000000"/>
                </a:solidFill>
                <a:latin typeface="IBM Plex Sans"/>
                <a:ea typeface="IBM Plex Sans"/>
                <a:cs typeface="IBM Plex Sans"/>
                <a:sym typeface="IBM Plex Sans"/>
              </a:endParaRPr>
            </a:p>
          </p:txBody>
        </p:sp>
        <p:sp>
          <p:nvSpPr>
            <p:cNvPr id="151" name="Google Shape;151;p7"/>
            <p:cNvSpPr/>
            <p:nvPr/>
          </p:nvSpPr>
          <p:spPr>
            <a:xfrm>
              <a:off x="895259" y="2927711"/>
              <a:ext cx="70676" cy="95623"/>
            </a:xfrm>
            <a:prstGeom prst="chevron">
              <a:avLst>
                <a:gd fmla="val 50000"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Calibri"/>
                <a:ea typeface="Calibri"/>
                <a:cs typeface="Calibri"/>
                <a:sym typeface="Calibri"/>
              </a:endParaRPr>
            </a:p>
          </p:txBody>
        </p:sp>
      </p:grpSp>
      <p:graphicFrame>
        <p:nvGraphicFramePr>
          <p:cNvPr id="152" name="Google Shape;152;p7"/>
          <p:cNvGraphicFramePr/>
          <p:nvPr/>
        </p:nvGraphicFramePr>
        <p:xfrm>
          <a:off x="541786" y="2028032"/>
          <a:ext cx="2212584" cy="1164047"/>
        </p:xfrm>
        <a:graphic>
          <a:graphicData uri="http://schemas.openxmlformats.org/drawingml/2006/chart">
            <c:chart r:id="rId4"/>
          </a:graphicData>
        </a:graphic>
      </p:graphicFrame>
      <p:graphicFrame>
        <p:nvGraphicFramePr>
          <p:cNvPr id="153" name="Google Shape;153;p7"/>
          <p:cNvGraphicFramePr/>
          <p:nvPr/>
        </p:nvGraphicFramePr>
        <p:xfrm>
          <a:off x="443786" y="3710721"/>
          <a:ext cx="2871911" cy="1374461"/>
        </p:xfrm>
        <a:graphic>
          <a:graphicData uri="http://schemas.openxmlformats.org/drawingml/2006/chart">
            <c:chart r:id="rId5"/>
          </a:graphicData>
        </a:graphic>
      </p:graphicFrame>
      <p:pic>
        <p:nvPicPr>
          <p:cNvPr id="154" name="Google Shape;154;p7"/>
          <p:cNvPicPr preferRelativeResize="0"/>
          <p:nvPr/>
        </p:nvPicPr>
        <p:blipFill rotWithShape="1">
          <a:blip r:embed="rId6">
            <a:alphaModFix/>
          </a:blip>
          <a:srcRect b="0" l="0" r="0" t="0"/>
          <a:stretch/>
        </p:blipFill>
        <p:spPr>
          <a:xfrm>
            <a:off x="4203012" y="2189942"/>
            <a:ext cx="550574" cy="550574"/>
          </a:xfrm>
          <a:prstGeom prst="rect">
            <a:avLst/>
          </a:prstGeom>
          <a:noFill/>
          <a:ln>
            <a:noFill/>
          </a:ln>
        </p:spPr>
      </p:pic>
      <p:pic>
        <p:nvPicPr>
          <p:cNvPr id="155" name="Google Shape;155;p7"/>
          <p:cNvPicPr preferRelativeResize="0"/>
          <p:nvPr/>
        </p:nvPicPr>
        <p:blipFill rotWithShape="1">
          <a:blip r:embed="rId7">
            <a:alphaModFix/>
          </a:blip>
          <a:srcRect b="0" l="0" r="0" t="0"/>
          <a:stretch/>
        </p:blipFill>
        <p:spPr>
          <a:xfrm>
            <a:off x="5463362" y="2189942"/>
            <a:ext cx="550574" cy="550574"/>
          </a:xfrm>
          <a:prstGeom prst="rect">
            <a:avLst/>
          </a:prstGeom>
          <a:noFill/>
          <a:ln>
            <a:noFill/>
          </a:ln>
        </p:spPr>
      </p:pic>
      <p:sp>
        <p:nvSpPr>
          <p:cNvPr id="156" name="Google Shape;156;p7"/>
          <p:cNvSpPr txBox="1"/>
          <p:nvPr/>
        </p:nvSpPr>
        <p:spPr>
          <a:xfrm>
            <a:off x="5877929" y="2294717"/>
            <a:ext cx="5739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0B4DD0"/>
                </a:solidFill>
                <a:latin typeface="IBM Plex Sans"/>
                <a:ea typeface="IBM Plex Sans"/>
                <a:cs typeface="IBM Plex Sans"/>
                <a:sym typeface="IBM Plex Sans"/>
              </a:rPr>
              <a:t>53%</a:t>
            </a:r>
            <a:endParaRPr b="0" i="0" sz="1400" u="none" cap="none" strike="noStrike">
              <a:solidFill>
                <a:srgbClr val="000000"/>
              </a:solidFill>
              <a:latin typeface="Arial"/>
              <a:ea typeface="Arial"/>
              <a:cs typeface="Arial"/>
              <a:sym typeface="Arial"/>
            </a:endParaRPr>
          </a:p>
        </p:txBody>
      </p:sp>
      <p:sp>
        <p:nvSpPr>
          <p:cNvPr id="157" name="Google Shape;157;p7"/>
          <p:cNvSpPr txBox="1"/>
          <p:nvPr/>
        </p:nvSpPr>
        <p:spPr>
          <a:xfrm>
            <a:off x="4572000" y="2294717"/>
            <a:ext cx="5739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0B4DD0"/>
                </a:solidFill>
                <a:latin typeface="IBM Plex Sans"/>
                <a:ea typeface="IBM Plex Sans"/>
                <a:cs typeface="IBM Plex Sans"/>
                <a:sym typeface="IBM Plex Sans"/>
              </a:rPr>
              <a:t>47%</a:t>
            </a:r>
            <a:endParaRPr b="0" i="0" sz="1400" u="none" cap="none" strike="noStrike">
              <a:solidFill>
                <a:srgbClr val="000000"/>
              </a:solidFill>
              <a:latin typeface="Arial"/>
              <a:ea typeface="Arial"/>
              <a:cs typeface="Arial"/>
              <a:sym typeface="Arial"/>
            </a:endParaRPr>
          </a:p>
        </p:txBody>
      </p:sp>
      <p:graphicFrame>
        <p:nvGraphicFramePr>
          <p:cNvPr id="158" name="Google Shape;158;p7"/>
          <p:cNvGraphicFramePr/>
          <p:nvPr/>
        </p:nvGraphicFramePr>
        <p:xfrm>
          <a:off x="7300624" y="3153227"/>
          <a:ext cx="1676399" cy="2003625"/>
        </p:xfrm>
        <a:graphic>
          <a:graphicData uri="http://schemas.openxmlformats.org/drawingml/2006/chart">
            <c:chart r:id="rId8"/>
          </a:graphicData>
        </a:graphic>
      </p:graphicFrame>
      <p:graphicFrame>
        <p:nvGraphicFramePr>
          <p:cNvPr id="159" name="Google Shape;159;p7"/>
          <p:cNvGraphicFramePr/>
          <p:nvPr/>
        </p:nvGraphicFramePr>
        <p:xfrm>
          <a:off x="3395204" y="3322290"/>
          <a:ext cx="3000000" cy="3000000"/>
        </p:xfrm>
        <a:graphic>
          <a:graphicData uri="http://schemas.openxmlformats.org/drawingml/2006/table">
            <a:tbl>
              <a:tblPr>
                <a:noFill/>
                <a:tableStyleId>{62FAA13D-C6A1-4D1D-AE8C-B725AE35AB6D}</a:tableStyleId>
              </a:tblPr>
              <a:tblGrid>
                <a:gridCol w="4063125"/>
              </a:tblGrid>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Sí, soy asalariado/a y tengo un trabajo con contrato indefinido</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Sí, soy asalariado/a y tengo un trabajo con contrato temporal </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Sí, soy autónomo/a y trabajo por proyectos</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No, hace más de 11 meses que no trabajo, busco trabajo activamente</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Sí, soy asalariado/a y tengo un trabajo con contrato fijo discontinuo</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No, hace 11 meses o menos que no trabajo, busco trabajo activamente</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Sí, soy asalariado/a y tengo un trabajo con contrato formativo </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9375">
                <a:tc>
                  <a:txBody>
                    <a:bodyPr/>
                    <a:lstStyle/>
                    <a:p>
                      <a:pPr indent="0" lvl="0" marL="0" marR="0" rtl="0" algn="r">
                        <a:lnSpc>
                          <a:spcPct val="100000"/>
                        </a:lnSpc>
                        <a:spcBef>
                          <a:spcPts val="0"/>
                        </a:spcBef>
                        <a:spcAft>
                          <a:spcPts val="0"/>
                        </a:spcAft>
                        <a:buClr>
                          <a:srgbClr val="000000"/>
                        </a:buClr>
                        <a:buSzPts val="900"/>
                        <a:buFont typeface="Arial"/>
                        <a:buNone/>
                      </a:pPr>
                      <a:r>
                        <a:rPr b="0" i="0" lang="es-ES" sz="900" u="none" cap="none" strike="noStrike">
                          <a:solidFill>
                            <a:schemeClr val="dk1"/>
                          </a:solidFill>
                          <a:latin typeface="Proxima Nova"/>
                          <a:ea typeface="Proxima Nova"/>
                          <a:cs typeface="Proxima Nova"/>
                          <a:sym typeface="Proxima Nova"/>
                        </a:rPr>
                        <a:t>No, solo he tenido convenios de prácticas/formación, busco trabajo activamente </a:t>
                      </a:r>
                      <a:endParaRPr sz="1400" u="none" cap="none" strike="noStrike"/>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4"/>
          <p:cNvSpPr txBox="1"/>
          <p:nvPr>
            <p:ph type="title"/>
          </p:nvPr>
        </p:nvSpPr>
        <p:spPr>
          <a:xfrm>
            <a:off x="414001" y="553017"/>
            <a:ext cx="1059000" cy="864900"/>
          </a:xfrm>
          <a:prstGeom prst="rect">
            <a:avLst/>
          </a:prstGeom>
          <a:noFill/>
          <a:ln>
            <a:noFill/>
          </a:ln>
        </p:spPr>
        <p:txBody>
          <a:bodyPr anchorCtr="0" anchor="t" bIns="56000" lIns="56000" spcFirstLastPara="1" rIns="56000" wrap="square" tIns="56000">
            <a:noAutofit/>
          </a:bodyPr>
          <a:lstStyle/>
          <a:p>
            <a:pPr indent="0" lvl="0" marL="0" rtl="0" algn="l">
              <a:lnSpc>
                <a:spcPct val="90000"/>
              </a:lnSpc>
              <a:spcBef>
                <a:spcPts val="0"/>
              </a:spcBef>
              <a:spcAft>
                <a:spcPts val="0"/>
              </a:spcAft>
              <a:buClr>
                <a:schemeClr val="lt1"/>
              </a:buClr>
              <a:buSzPts val="5400"/>
              <a:buFont typeface="Proxima Nova"/>
              <a:buNone/>
            </a:pPr>
            <a:r>
              <a:rPr lang="es-ES"/>
              <a:t>01</a:t>
            </a:r>
            <a:endParaRPr/>
          </a:p>
        </p:txBody>
      </p:sp>
      <p:sp>
        <p:nvSpPr>
          <p:cNvPr id="165" name="Google Shape;165;p14"/>
          <p:cNvSpPr txBox="1"/>
          <p:nvPr>
            <p:ph idx="1" type="body"/>
          </p:nvPr>
        </p:nvSpPr>
        <p:spPr>
          <a:xfrm>
            <a:off x="1526618" y="553017"/>
            <a:ext cx="3708000" cy="864900"/>
          </a:xfrm>
          <a:prstGeom prst="rect">
            <a:avLst/>
          </a:prstGeom>
          <a:noFill/>
          <a:ln>
            <a:noFill/>
          </a:ln>
        </p:spPr>
        <p:txBody>
          <a:bodyPr anchorCtr="0" anchor="t" bIns="56000" lIns="56000" spcFirstLastPara="1" rIns="56000" wrap="square" tIns="112000">
            <a:noAutofit/>
          </a:bodyPr>
          <a:lstStyle/>
          <a:p>
            <a:pPr indent="0" lvl="0" marL="0" rtl="0" algn="l">
              <a:lnSpc>
                <a:spcPct val="100000"/>
              </a:lnSpc>
              <a:spcBef>
                <a:spcPts val="0"/>
              </a:spcBef>
              <a:spcAft>
                <a:spcPts val="0"/>
              </a:spcAft>
              <a:buClr>
                <a:schemeClr val="lt1"/>
              </a:buClr>
              <a:buSzPts val="2000"/>
              <a:buNone/>
            </a:pPr>
            <a:r>
              <a:rPr lang="es-ES"/>
              <a:t>Desconexión</a:t>
            </a:r>
            <a:endParaRPr/>
          </a:p>
          <a:p>
            <a:pPr indent="0" lvl="0" marL="0" rtl="0" algn="l">
              <a:lnSpc>
                <a:spcPct val="100000"/>
              </a:lnSpc>
              <a:spcBef>
                <a:spcPts val="0"/>
              </a:spcBef>
              <a:spcAft>
                <a:spcPts val="0"/>
              </a:spcAft>
              <a:buClr>
                <a:schemeClr val="lt1"/>
              </a:buClr>
              <a:buSzPts val="2000"/>
              <a:buNone/>
            </a:pPr>
            <a:r>
              <a:rPr lang="es-ES"/>
              <a:t>Digital</a:t>
            </a:r>
            <a:endParaRPr/>
          </a:p>
        </p:txBody>
      </p:sp>
      <p:sp>
        <p:nvSpPr>
          <p:cNvPr id="166" name="Google Shape;166;p14"/>
          <p:cNvSpPr/>
          <p:nvPr>
            <p:ph idx="2" type="pic"/>
          </p:nvPr>
        </p:nvSpPr>
        <p:spPr>
          <a:xfrm>
            <a:off x="4648200" y="1417982"/>
            <a:ext cx="5001000" cy="4296900"/>
          </a:xfrm>
          <a:prstGeom prst="parallelogram">
            <a:avLst>
              <a:gd fmla="val 11117" name="adj"/>
            </a:avLst>
          </a:prstGeom>
          <a:noFill/>
          <a:ln>
            <a:noFill/>
          </a:ln>
        </p:spPr>
      </p:sp>
      <p:pic>
        <p:nvPicPr>
          <p:cNvPr id="167" name="Google Shape;167;p14"/>
          <p:cNvPicPr preferRelativeResize="0"/>
          <p:nvPr/>
        </p:nvPicPr>
        <p:blipFill rotWithShape="1">
          <a:blip r:embed="rId3">
            <a:alphaModFix/>
          </a:blip>
          <a:srcRect b="97" l="0" r="0" t="99"/>
          <a:stretch/>
        </p:blipFill>
        <p:spPr>
          <a:xfrm>
            <a:off x="4572001" y="1417917"/>
            <a:ext cx="5077200" cy="4390929"/>
          </a:xfrm>
          <a:prstGeom prst="parallelogram">
            <a:avLst>
              <a:gd fmla="val 1111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7"/>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sp>
        <p:nvSpPr>
          <p:cNvPr id="173" name="Google Shape;173;p17"/>
          <p:cNvSpPr/>
          <p:nvPr>
            <p:ph idx="2" type="pic"/>
          </p:nvPr>
        </p:nvSpPr>
        <p:spPr>
          <a:xfrm>
            <a:off x="-399423" y="1174333"/>
            <a:ext cx="3629400" cy="3679500"/>
          </a:xfrm>
          <a:prstGeom prst="parallelogram">
            <a:avLst>
              <a:gd fmla="val 12230" name="adj"/>
            </a:avLst>
          </a:prstGeom>
          <a:noFill/>
          <a:ln>
            <a:noFill/>
          </a:ln>
        </p:spPr>
      </p:sp>
      <p:pic>
        <p:nvPicPr>
          <p:cNvPr id="174" name="Google Shape;174;p17"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pic>
        <p:nvPicPr>
          <p:cNvPr id="175" name="Google Shape;175;p17"/>
          <p:cNvPicPr preferRelativeResize="0"/>
          <p:nvPr/>
        </p:nvPicPr>
        <p:blipFill rotWithShape="1">
          <a:blip r:embed="rId4">
            <a:alphaModFix/>
          </a:blip>
          <a:srcRect b="0" l="17347" r="17347" t="0"/>
          <a:stretch/>
        </p:blipFill>
        <p:spPr>
          <a:xfrm>
            <a:off x="-415640" y="1129694"/>
            <a:ext cx="3645616" cy="3724139"/>
          </a:xfrm>
          <a:prstGeom prst="parallelogram">
            <a:avLst>
              <a:gd fmla="val 12230" name="adj"/>
            </a:avLst>
          </a:prstGeom>
          <a:noFill/>
          <a:ln>
            <a:noFill/>
          </a:ln>
        </p:spPr>
      </p:pic>
      <p:sp>
        <p:nvSpPr>
          <p:cNvPr id="176" name="Google Shape;176;p17"/>
          <p:cNvSpPr txBox="1"/>
          <p:nvPr/>
        </p:nvSpPr>
        <p:spPr>
          <a:xfrm>
            <a:off x="3246193" y="1110751"/>
            <a:ext cx="5652274" cy="23698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0B4DD0"/>
                </a:solidFill>
                <a:latin typeface="Proxima Nova"/>
                <a:ea typeface="Proxima Nova"/>
                <a:cs typeface="Proxima Nova"/>
                <a:sym typeface="Proxima Nova"/>
              </a:rPr>
              <a:t>El desafío empresarial: la desconexión digital</a:t>
            </a:r>
            <a:endParaRPr b="1"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1" i="0" lang="es-ES" sz="1600" u="none" cap="none" strike="noStrike">
                <a:solidFill>
                  <a:srgbClr val="000000"/>
                </a:solidFill>
                <a:latin typeface="Proxima Nova"/>
                <a:ea typeface="Proxima Nova"/>
                <a:cs typeface="Proxima Nova"/>
                <a:sym typeface="Proxima Nova"/>
              </a:rPr>
              <a:t>Los y las trabajadores/as cada vez están más concienciados con la desconexión digital, </a:t>
            </a:r>
            <a:r>
              <a:rPr b="0" i="0" lang="es-ES" sz="1600" u="none" cap="none" strike="noStrike">
                <a:solidFill>
                  <a:srgbClr val="000000"/>
                </a:solidFill>
                <a:latin typeface="Proxima Nova"/>
                <a:ea typeface="Proxima Nova"/>
                <a:cs typeface="Proxima Nova"/>
                <a:sym typeface="Proxima Nova"/>
              </a:rPr>
              <a:t>con un comportamiento que denota un aumento de concienciación por parte de los empleados/as.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000000"/>
                </a:solidFill>
                <a:latin typeface="Proxima Nova"/>
                <a:ea typeface="Proxima Nova"/>
                <a:cs typeface="Proxima Nova"/>
                <a:sym typeface="Proxima Nova"/>
              </a:rPr>
              <a:t>Sin embargo, </a:t>
            </a:r>
            <a:r>
              <a:rPr b="1" i="0" lang="es-ES" sz="1600" u="none" cap="none" strike="noStrike">
                <a:solidFill>
                  <a:srgbClr val="000000"/>
                </a:solidFill>
                <a:latin typeface="Proxima Nova"/>
                <a:ea typeface="Proxima Nova"/>
                <a:cs typeface="Proxima Nova"/>
                <a:sym typeface="Proxima Nova"/>
              </a:rPr>
              <a:t>persiste un vínculo de conexión con las tareas pendientes</a:t>
            </a:r>
            <a:r>
              <a:rPr b="0" i="0" lang="es-ES" sz="1600" u="none" cap="none" strike="noStrike">
                <a:solidFill>
                  <a:srgbClr val="000000"/>
                </a:solidFill>
                <a:latin typeface="Proxima Nova"/>
                <a:ea typeface="Proxima Nova"/>
                <a:cs typeface="Proxima Nova"/>
                <a:sym typeface="Proxima Nova"/>
              </a:rPr>
              <a:t>, independientemente de si se atienden o no.</a:t>
            </a:r>
            <a:endParaRPr b="0" i="0" sz="1400" u="none" cap="none" strike="noStrike">
              <a:solidFill>
                <a:srgbClr val="000000"/>
              </a:solidFill>
              <a:latin typeface="Arial"/>
              <a:ea typeface="Arial"/>
              <a:cs typeface="Arial"/>
              <a:sym typeface="Arial"/>
            </a:endParaRPr>
          </a:p>
        </p:txBody>
      </p:sp>
      <p:sp>
        <p:nvSpPr>
          <p:cNvPr id="177" name="Google Shape;177;p17"/>
          <p:cNvSpPr txBox="1"/>
          <p:nvPr/>
        </p:nvSpPr>
        <p:spPr>
          <a:xfrm>
            <a:off x="5875924" y="3728782"/>
            <a:ext cx="2696575" cy="636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800"/>
              <a:buFont typeface="Arial"/>
              <a:buNone/>
            </a:pPr>
            <a:r>
              <a:rPr b="0" i="1" lang="es-ES" sz="900" u="none" cap="none" strike="noStrike">
                <a:solidFill>
                  <a:schemeClr val="dk1"/>
                </a:solidFill>
                <a:latin typeface="IBM Plex Sans"/>
                <a:ea typeface="IBM Plex Sans"/>
                <a:cs typeface="IBM Plex Sans"/>
                <a:sym typeface="IBM Plex Sans"/>
              </a:rPr>
              <a:t>Recordemos que el derecho a la desconexión digital está regulado desde 2018, siendo en 2021 cuando se afianzó, imponiendo sanciones más duras por incumplirlo.</a:t>
            </a:r>
            <a:endParaRPr b="0" i="0" sz="1400" u="none" cap="none" strike="noStrike">
              <a:solidFill>
                <a:srgbClr val="000000"/>
              </a:solidFill>
              <a:latin typeface="Arial"/>
              <a:ea typeface="Arial"/>
              <a:cs typeface="Arial"/>
              <a:sym typeface="Arial"/>
            </a:endParaRPr>
          </a:p>
        </p:txBody>
      </p:sp>
      <p:grpSp>
        <p:nvGrpSpPr>
          <p:cNvPr id="178" name="Google Shape;178;p17"/>
          <p:cNvGrpSpPr/>
          <p:nvPr/>
        </p:nvGrpSpPr>
        <p:grpSpPr>
          <a:xfrm>
            <a:off x="3301714" y="3730473"/>
            <a:ext cx="2338731" cy="873306"/>
            <a:chOff x="3600327" y="1073055"/>
            <a:chExt cx="1584749" cy="591760"/>
          </a:xfrm>
        </p:grpSpPr>
        <p:pic>
          <p:nvPicPr>
            <p:cNvPr id="179" name="Google Shape;179;p17"/>
            <p:cNvPicPr preferRelativeResize="0"/>
            <p:nvPr/>
          </p:nvPicPr>
          <p:blipFill rotWithShape="1">
            <a:blip r:embed="rId5">
              <a:alphaModFix/>
            </a:blip>
            <a:srcRect b="0" l="0" r="0" t="0"/>
            <a:stretch/>
          </p:blipFill>
          <p:spPr>
            <a:xfrm>
              <a:off x="3608291" y="1073055"/>
              <a:ext cx="1576785" cy="435359"/>
            </a:xfrm>
            <a:prstGeom prst="rect">
              <a:avLst/>
            </a:prstGeom>
            <a:noFill/>
            <a:ln>
              <a:noFill/>
            </a:ln>
          </p:spPr>
        </p:pic>
        <p:sp>
          <p:nvSpPr>
            <p:cNvPr id="180" name="Google Shape;180;p17"/>
            <p:cNvSpPr txBox="1"/>
            <p:nvPr/>
          </p:nvSpPr>
          <p:spPr>
            <a:xfrm>
              <a:off x="3600327" y="1518828"/>
              <a:ext cx="1419360" cy="14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1" lang="es-ES" sz="800" u="sng" cap="none" strike="noStrike">
                  <a:solidFill>
                    <a:srgbClr val="000000"/>
                  </a:solidFill>
                  <a:latin typeface="IBM Plex Sans"/>
                  <a:ea typeface="IBM Plex Sans"/>
                  <a:cs typeface="IBM Plex Sans"/>
                  <a:sym typeface="IBM Plex Sans"/>
                  <a:hlinkClick r:id="rId6">
                    <a:extLst>
                      <a:ext uri="{A12FA001-AC4F-418D-AE19-62706E023703}">
                        <ahyp:hlinkClr val="tx"/>
                      </a:ext>
                    </a:extLst>
                  </a:hlinkClick>
                </a:rPr>
                <a:t>BOE</a:t>
              </a:r>
              <a:r>
                <a:rPr b="0" i="1" lang="es-ES" sz="800" u="none" cap="none" strike="noStrike">
                  <a:solidFill>
                    <a:srgbClr val="000000"/>
                  </a:solidFill>
                  <a:latin typeface="IBM Plex Sans"/>
                  <a:ea typeface="IBM Plex Sans"/>
                  <a:cs typeface="IBM Plex Sans"/>
                  <a:sym typeface="IBM Plex Sans"/>
                </a:rPr>
                <a:t>, Ley Orgánica 3/2018 y Ley 10/2021.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6"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sp>
        <p:nvSpPr>
          <p:cNvPr id="186" name="Google Shape;186;p16"/>
          <p:cNvSpPr txBox="1"/>
          <p:nvPr>
            <p:ph idx="1" type="body"/>
          </p:nvPr>
        </p:nvSpPr>
        <p:spPr>
          <a:xfrm>
            <a:off x="414001" y="815924"/>
            <a:ext cx="2548073" cy="4011300"/>
          </a:xfrm>
          <a:prstGeom prst="rect">
            <a:avLst/>
          </a:prstGeom>
          <a:solidFill>
            <a:srgbClr val="D6EDFF"/>
          </a:solidFill>
          <a:ln>
            <a:noFill/>
          </a:ln>
        </p:spPr>
        <p:txBody>
          <a:bodyPr anchorCtr="0" anchor="ctr" bIns="56000" lIns="180000" spcFirstLastPara="1" rIns="180000" wrap="square" tIns="57600">
            <a:normAutofit/>
          </a:bodyPr>
          <a:lstStyle/>
          <a:p>
            <a:pPr indent="0" lvl="0" marL="0" rtl="0" algn="l">
              <a:lnSpc>
                <a:spcPct val="90000"/>
              </a:lnSpc>
              <a:spcBef>
                <a:spcPts val="0"/>
              </a:spcBef>
              <a:spcAft>
                <a:spcPts val="0"/>
              </a:spcAft>
              <a:buClr>
                <a:schemeClr val="dk2"/>
              </a:buClr>
              <a:buSzPts val="1200"/>
              <a:buNone/>
            </a:pPr>
            <a:r>
              <a:rPr b="1" lang="es-ES" sz="1200">
                <a:solidFill>
                  <a:srgbClr val="0B4DD0"/>
                </a:solidFill>
              </a:rPr>
              <a:t>Todavía más de la mitad de la Población Ocupada no desconecta completamente fuera del horario laboral.</a:t>
            </a:r>
            <a:endParaRPr/>
          </a:p>
          <a:p>
            <a:pPr indent="0" lvl="0" marL="0" rtl="0" algn="l">
              <a:lnSpc>
                <a:spcPct val="90000"/>
              </a:lnSpc>
              <a:spcBef>
                <a:spcPts val="0"/>
              </a:spcBef>
              <a:spcAft>
                <a:spcPts val="0"/>
              </a:spcAft>
              <a:buClr>
                <a:schemeClr val="dk2"/>
              </a:buClr>
              <a:buSzPts val="1200"/>
              <a:buNone/>
            </a:pPr>
            <a:r>
              <a:t/>
            </a:r>
            <a:endParaRPr b="1" sz="1200">
              <a:solidFill>
                <a:srgbClr val="0B4DD0"/>
              </a:solidFill>
            </a:endParaRPr>
          </a:p>
          <a:p>
            <a:pPr indent="0" lvl="0" marL="0" rtl="0" algn="l">
              <a:lnSpc>
                <a:spcPct val="90000"/>
              </a:lnSpc>
              <a:spcBef>
                <a:spcPts val="0"/>
              </a:spcBef>
              <a:spcAft>
                <a:spcPts val="0"/>
              </a:spcAft>
              <a:buClr>
                <a:schemeClr val="dk2"/>
              </a:buClr>
              <a:buSzPts val="1200"/>
              <a:buNone/>
            </a:pPr>
            <a:r>
              <a:t/>
            </a:r>
            <a:endParaRPr b="1" sz="1200">
              <a:solidFill>
                <a:srgbClr val="0B4DD0"/>
              </a:solidFill>
            </a:endParaRPr>
          </a:p>
          <a:p>
            <a:pPr indent="0" lvl="0" marL="0" rtl="0" algn="l">
              <a:lnSpc>
                <a:spcPct val="90000"/>
              </a:lnSpc>
              <a:spcBef>
                <a:spcPts val="0"/>
              </a:spcBef>
              <a:spcAft>
                <a:spcPts val="0"/>
              </a:spcAft>
              <a:buClr>
                <a:schemeClr val="dk2"/>
              </a:buClr>
              <a:buSzPts val="1200"/>
              <a:buNone/>
            </a:pPr>
            <a:r>
              <a:rPr lang="es-ES" sz="1200">
                <a:solidFill>
                  <a:schemeClr val="dk1"/>
                </a:solidFill>
              </a:rPr>
              <a:t>Aunque parece que hay un ligero avance, si ponemos el foco en quienes no desconectan, se intensifica levemente la forma en que lo hacen.</a:t>
            </a:r>
            <a:endParaRPr/>
          </a:p>
          <a:p>
            <a:pPr indent="0" lvl="0" marL="0" rtl="0" algn="l">
              <a:lnSpc>
                <a:spcPct val="90000"/>
              </a:lnSpc>
              <a:spcBef>
                <a:spcPts val="0"/>
              </a:spcBef>
              <a:spcAft>
                <a:spcPts val="0"/>
              </a:spcAft>
              <a:buClr>
                <a:schemeClr val="dk2"/>
              </a:buClr>
              <a:buSzPts val="1200"/>
              <a:buNone/>
            </a:pPr>
            <a:r>
              <a:t/>
            </a:r>
            <a:endParaRPr sz="1200">
              <a:solidFill>
                <a:schemeClr val="dk1"/>
              </a:solidFill>
            </a:endParaRPr>
          </a:p>
          <a:p>
            <a:pPr indent="0" lvl="0" marL="0" rtl="0" algn="l">
              <a:lnSpc>
                <a:spcPct val="90000"/>
              </a:lnSpc>
              <a:spcBef>
                <a:spcPts val="0"/>
              </a:spcBef>
              <a:spcAft>
                <a:spcPts val="0"/>
              </a:spcAft>
              <a:buClr>
                <a:schemeClr val="dk2"/>
              </a:buClr>
              <a:buSzPts val="1200"/>
              <a:buNone/>
            </a:pPr>
            <a:r>
              <a:rPr lang="es-ES" sz="1200">
                <a:solidFill>
                  <a:schemeClr val="dk1"/>
                </a:solidFill>
              </a:rPr>
              <a:t>Casi una de cada tres personas trabajadoras declara tener en mente tareas pendientes a pesar de haber acabado la jornada laboral. </a:t>
            </a:r>
            <a:endParaRPr/>
          </a:p>
        </p:txBody>
      </p:sp>
      <p:sp>
        <p:nvSpPr>
          <p:cNvPr id="187" name="Google Shape;187;p16"/>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sp>
        <p:nvSpPr>
          <p:cNvPr id="188" name="Google Shape;188;p16"/>
          <p:cNvSpPr txBox="1"/>
          <p:nvPr/>
        </p:nvSpPr>
        <p:spPr>
          <a:xfrm>
            <a:off x="468287" y="5348529"/>
            <a:ext cx="456091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1" lang="es-ES" sz="900" u="none" cap="none" strike="noStrike">
                <a:solidFill>
                  <a:schemeClr val="lt1"/>
                </a:solidFill>
                <a:latin typeface="Proxima Nova"/>
                <a:ea typeface="Proxima Nova"/>
                <a:cs typeface="Proxima Nova"/>
                <a:sym typeface="Proxima Nova"/>
              </a:rPr>
              <a:t>F4. ¿Con cuál de las siguientes frases te identificas más? </a:t>
            </a:r>
            <a:endParaRPr b="0" i="0" sz="1400" u="none" cap="none" strike="noStrike">
              <a:solidFill>
                <a:srgbClr val="000000"/>
              </a:solidFill>
              <a:latin typeface="Arial"/>
              <a:ea typeface="Arial"/>
              <a:cs typeface="Arial"/>
              <a:sym typeface="Arial"/>
            </a:endParaRPr>
          </a:p>
        </p:txBody>
      </p:sp>
      <p:graphicFrame>
        <p:nvGraphicFramePr>
          <p:cNvPr id="189" name="Google Shape;189;p16"/>
          <p:cNvGraphicFramePr/>
          <p:nvPr/>
        </p:nvGraphicFramePr>
        <p:xfrm>
          <a:off x="521990" y="4820467"/>
          <a:ext cx="3000000" cy="3000000"/>
        </p:xfrm>
        <a:graphic>
          <a:graphicData uri="http://schemas.openxmlformats.org/drawingml/2006/table">
            <a:tbl>
              <a:tblPr>
                <a:noFill/>
                <a:tableStyleId>{F4922881-1072-4A0A-91C2-EFB650C1F307}</a:tableStyleId>
              </a:tblPr>
              <a:tblGrid>
                <a:gridCol w="329400"/>
                <a:gridCol w="3597425"/>
              </a:tblGrid>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 significativamente  positivas y negativas vs. población general (N.C. 95%)</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Diferencias significativas entre segmentos (N.C 95%). </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bl>
          </a:graphicData>
        </a:graphic>
      </p:graphicFrame>
      <p:sp>
        <p:nvSpPr>
          <p:cNvPr id="190" name="Google Shape;190;p16"/>
          <p:cNvSpPr txBox="1"/>
          <p:nvPr/>
        </p:nvSpPr>
        <p:spPr>
          <a:xfrm>
            <a:off x="456166" y="4897766"/>
            <a:ext cx="533051" cy="36933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rgbClr val="D9382C"/>
                </a:solidFill>
                <a:latin typeface="Proxima Nova"/>
                <a:ea typeface="Proxima Nova"/>
                <a:cs typeface="Proxima Nova"/>
                <a:sym typeface="Proxima Nova"/>
              </a:rPr>
              <a:t>ABC</a:t>
            </a:r>
            <a:r>
              <a:rPr b="0" i="0" lang="es-ES" sz="1800" u="none" cap="none" strike="noStrike">
                <a:solidFill>
                  <a:srgbClr val="D9382C"/>
                </a:solidFill>
                <a:latin typeface="Proxima Nova"/>
                <a:ea typeface="Proxima Nova"/>
                <a:cs typeface="Proxima Nova"/>
                <a:sym typeface="Proxima Nova"/>
              </a:rPr>
              <a:t> </a:t>
            </a:r>
            <a:endParaRPr b="0" i="0" sz="1400" u="none" cap="none" strike="noStrike">
              <a:solidFill>
                <a:srgbClr val="D9382C"/>
              </a:solidFill>
              <a:latin typeface="Arial"/>
              <a:ea typeface="Arial"/>
              <a:cs typeface="Arial"/>
              <a:sym typeface="Arial"/>
            </a:endParaRPr>
          </a:p>
        </p:txBody>
      </p:sp>
      <p:sp>
        <p:nvSpPr>
          <p:cNvPr id="191" name="Google Shape;191;p16"/>
          <p:cNvSpPr/>
          <p:nvPr/>
        </p:nvSpPr>
        <p:spPr>
          <a:xfrm>
            <a:off x="3092602" y="870525"/>
            <a:ext cx="216000" cy="216000"/>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2" name="Google Shape;192;p16"/>
          <p:cNvSpPr txBox="1"/>
          <p:nvPr/>
        </p:nvSpPr>
        <p:spPr>
          <a:xfrm>
            <a:off x="3308602" y="865994"/>
            <a:ext cx="363787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ES" sz="1200" u="none" cap="none" strike="noStrike">
                <a:solidFill>
                  <a:srgbClr val="0B4DD0"/>
                </a:solidFill>
                <a:latin typeface="Proxima Nova"/>
                <a:ea typeface="Proxima Nova"/>
                <a:cs typeface="Proxima Nova"/>
                <a:sym typeface="Proxima Nova"/>
              </a:rPr>
              <a:t>Actitudes de desconexión</a:t>
            </a:r>
            <a:endParaRPr b="0" i="0" sz="1200" u="none" cap="none" strike="noStrike">
              <a:solidFill>
                <a:srgbClr val="0B4DD0"/>
              </a:solidFill>
              <a:latin typeface="Proxima Nova"/>
              <a:ea typeface="Proxima Nova"/>
              <a:cs typeface="Proxima Nova"/>
              <a:sym typeface="Proxima Nova"/>
            </a:endParaRPr>
          </a:p>
        </p:txBody>
      </p:sp>
      <p:graphicFrame>
        <p:nvGraphicFramePr>
          <p:cNvPr id="193" name="Google Shape;193;p16"/>
          <p:cNvGraphicFramePr/>
          <p:nvPr/>
        </p:nvGraphicFramePr>
        <p:xfrm>
          <a:off x="3308601" y="1493666"/>
          <a:ext cx="3000000" cy="3000000"/>
        </p:xfrm>
        <a:graphic>
          <a:graphicData uri="http://schemas.openxmlformats.org/drawingml/2006/table">
            <a:tbl>
              <a:tblPr>
                <a:noFill/>
                <a:tableStyleId>{62FAA13D-C6A1-4D1D-AE8C-B725AE35AB6D}</a:tableStyleId>
              </a:tblPr>
              <a:tblGrid>
                <a:gridCol w="2806825"/>
              </a:tblGrid>
              <a:tr h="750950">
                <a:tc>
                  <a:txBody>
                    <a:bodyPr/>
                    <a:lstStyle/>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00"/>
                          </a:solidFill>
                          <a:latin typeface="Proxima Nova"/>
                          <a:ea typeface="Proxima Nova"/>
                          <a:cs typeface="Proxima Nova"/>
                          <a:sym typeface="Proxima Nova"/>
                        </a:rPr>
                        <a:t>Por norma general, </a:t>
                      </a:r>
                      <a:r>
                        <a:rPr b="1" i="0" lang="es-ES" sz="1000" u="none" cap="none" strike="noStrike">
                          <a:solidFill>
                            <a:srgbClr val="000000"/>
                          </a:solidFill>
                          <a:latin typeface="Proxima Nova"/>
                          <a:ea typeface="Proxima Nova"/>
                          <a:cs typeface="Proxima Nova"/>
                          <a:sym typeface="Proxima Nova"/>
                        </a:rPr>
                        <a:t>no estoy pendiente </a:t>
                      </a:r>
                      <a:r>
                        <a:rPr b="0" i="0" lang="es-ES" sz="1000" u="none" cap="none" strike="noStrike">
                          <a:solidFill>
                            <a:srgbClr val="000000"/>
                          </a:solidFill>
                          <a:latin typeface="Proxima Nova"/>
                          <a:ea typeface="Proxima Nova"/>
                          <a:cs typeface="Proxima Nova"/>
                          <a:sym typeface="Proxima Nova"/>
                        </a:rPr>
                        <a:t>del trabajo hasta el comienzo del siguiente día laboral</a:t>
                      </a:r>
                      <a:endParaRPr sz="1400" u="none" cap="none" strike="noStrike"/>
                    </a:p>
                  </a:txBody>
                  <a:tcPr marT="6350" marB="0" marR="6350" marL="6350" anchor="ctr"/>
                </a:tc>
              </a:tr>
              <a:tr h="750950">
                <a:tc>
                  <a:txBody>
                    <a:bodyPr/>
                    <a:lstStyle/>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00"/>
                          </a:solidFill>
                          <a:latin typeface="Proxima Nova"/>
                          <a:ea typeface="Proxima Nova"/>
                          <a:cs typeface="Proxima Nova"/>
                          <a:sym typeface="Proxima Nova"/>
                        </a:rPr>
                        <a:t>Aunque desconecto de mi trabajo, </a:t>
                      </a:r>
                      <a:r>
                        <a:rPr b="1" i="0" lang="es-ES" sz="1000" u="none" cap="none" strike="noStrike">
                          <a:solidFill>
                            <a:srgbClr val="000000"/>
                          </a:solidFill>
                          <a:latin typeface="Proxima Nova"/>
                          <a:ea typeface="Proxima Nova"/>
                          <a:cs typeface="Proxima Nova"/>
                          <a:sym typeface="Proxima Nova"/>
                        </a:rPr>
                        <a:t>suelo pensar en las tareas </a:t>
                      </a:r>
                      <a:r>
                        <a:rPr b="0" i="0" lang="es-ES" sz="1000" u="none" cap="none" strike="noStrike">
                          <a:solidFill>
                            <a:srgbClr val="000000"/>
                          </a:solidFill>
                          <a:latin typeface="Proxima Nova"/>
                          <a:ea typeface="Proxima Nova"/>
                          <a:cs typeface="Proxima Nova"/>
                          <a:sym typeface="Proxima Nova"/>
                        </a:rPr>
                        <a:t>que tengo pendientes</a:t>
                      </a:r>
                      <a:endParaRPr sz="1400" u="none" cap="none" strike="noStrike"/>
                    </a:p>
                  </a:txBody>
                  <a:tcPr marT="6350" marB="0" marR="6350" marL="6350" anchor="ctr"/>
                </a:tc>
              </a:tr>
              <a:tr h="750950">
                <a:tc>
                  <a:txBody>
                    <a:bodyPr/>
                    <a:lstStyle/>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00"/>
                          </a:solidFill>
                          <a:latin typeface="Proxima Nova"/>
                          <a:ea typeface="Proxima Nova"/>
                          <a:cs typeface="Proxima Nova"/>
                          <a:sym typeface="Proxima Nova"/>
                        </a:rPr>
                        <a:t>Suelo estar </a:t>
                      </a:r>
                      <a:r>
                        <a:rPr b="1" i="0" lang="es-ES" sz="1000" u="none" cap="none" strike="noStrike">
                          <a:solidFill>
                            <a:srgbClr val="000000"/>
                          </a:solidFill>
                          <a:latin typeface="Proxima Nova"/>
                          <a:ea typeface="Proxima Nova"/>
                          <a:cs typeface="Proxima Nova"/>
                          <a:sym typeface="Proxima Nova"/>
                        </a:rPr>
                        <a:t>pendiente por si surge algo que tenga que solucionar</a:t>
                      </a:r>
                      <a:r>
                        <a:rPr b="0" i="0" lang="es-ES" sz="1000" u="none" cap="none" strike="noStrike">
                          <a:solidFill>
                            <a:srgbClr val="000000"/>
                          </a:solidFill>
                          <a:latin typeface="Proxima Nova"/>
                          <a:ea typeface="Proxima Nova"/>
                          <a:cs typeface="Proxima Nova"/>
                          <a:sym typeface="Proxima Nova"/>
                        </a:rPr>
                        <a:t>, aunque si no es inmediato lo gestiono en la siguiente jornada</a:t>
                      </a:r>
                      <a:endParaRPr sz="1400" u="none" cap="none" strike="noStrike"/>
                    </a:p>
                  </a:txBody>
                  <a:tcPr marT="6350" marB="0" marR="6350" marL="6350" anchor="ctr"/>
                </a:tc>
              </a:tr>
              <a:tr h="750950">
                <a:tc>
                  <a:txBody>
                    <a:bodyPr/>
                    <a:lstStyle/>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00"/>
                          </a:solidFill>
                          <a:latin typeface="Proxima Nova"/>
                          <a:ea typeface="Proxima Nova"/>
                          <a:cs typeface="Proxima Nova"/>
                          <a:sym typeface="Proxima Nova"/>
                        </a:rPr>
                        <a:t>Por norma general </a:t>
                      </a:r>
                      <a:r>
                        <a:rPr b="1" i="0" lang="es-ES" sz="1000" u="none" cap="none" strike="noStrike">
                          <a:solidFill>
                            <a:srgbClr val="000000"/>
                          </a:solidFill>
                          <a:latin typeface="Proxima Nova"/>
                          <a:ea typeface="Proxima Nova"/>
                          <a:cs typeface="Proxima Nova"/>
                          <a:sym typeface="Proxima Nova"/>
                        </a:rPr>
                        <a:t>estoy pendiente de mi trabajo</a:t>
                      </a:r>
                      <a:r>
                        <a:rPr b="0" i="0" lang="es-ES" sz="1000" u="none" cap="none" strike="noStrike">
                          <a:solidFill>
                            <a:srgbClr val="000000"/>
                          </a:solidFill>
                          <a:latin typeface="Proxima Nova"/>
                          <a:ea typeface="Proxima Nova"/>
                          <a:cs typeface="Proxima Nova"/>
                          <a:sym typeface="Proxima Nova"/>
                        </a:rPr>
                        <a:t>, aunque no haya nada urgente</a:t>
                      </a:r>
                      <a:endParaRPr sz="1400" u="none" cap="none" strike="noStrike"/>
                    </a:p>
                  </a:txBody>
                  <a:tcPr marT="6350" marB="0" marR="6350" marL="6350" anchor="ctr"/>
                </a:tc>
              </a:tr>
            </a:tbl>
          </a:graphicData>
        </a:graphic>
      </p:graphicFrame>
      <p:graphicFrame>
        <p:nvGraphicFramePr>
          <p:cNvPr id="194" name="Google Shape;194;p16"/>
          <p:cNvGraphicFramePr/>
          <p:nvPr/>
        </p:nvGraphicFramePr>
        <p:xfrm>
          <a:off x="6203618" y="1485838"/>
          <a:ext cx="2839733" cy="3003824"/>
        </p:xfrm>
        <a:graphic>
          <a:graphicData uri="http://schemas.openxmlformats.org/drawingml/2006/chart">
            <c:chart r:id="rId4"/>
          </a:graphicData>
        </a:graphic>
      </p:graphicFrame>
      <p:sp>
        <p:nvSpPr>
          <p:cNvPr id="195" name="Google Shape;195;p16"/>
          <p:cNvSpPr txBox="1"/>
          <p:nvPr/>
        </p:nvSpPr>
        <p:spPr>
          <a:xfrm>
            <a:off x="5418945" y="4446820"/>
            <a:ext cx="25287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1" lang="es-ES" sz="900" u="none" cap="none" strike="noStrike">
                <a:solidFill>
                  <a:srgbClr val="5B5B5F"/>
                </a:solidFill>
                <a:latin typeface="Proxima Nova"/>
                <a:ea typeface="Proxima Nova"/>
                <a:cs typeface="Proxima Nova"/>
                <a:sym typeface="Proxima Nova"/>
              </a:rPr>
              <a:t>Base Población Ocupada 2025: (4.165)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1" lang="es-ES" sz="900" u="none" cap="none" strike="noStrike">
                <a:solidFill>
                  <a:srgbClr val="5B5B5F"/>
                </a:solidFill>
                <a:latin typeface="Proxima Nova"/>
                <a:ea typeface="Proxima Nova"/>
                <a:cs typeface="Proxima Nova"/>
                <a:sym typeface="Proxima Nova"/>
              </a:rPr>
              <a:t>Base Población Ocupada 2024: (4.162)</a:t>
            </a:r>
            <a:endParaRPr b="0" i="1" sz="900" u="none" cap="none" strike="noStrike">
              <a:solidFill>
                <a:srgbClr val="5B5B5F"/>
              </a:solidFill>
              <a:latin typeface="Proxima Nova"/>
              <a:ea typeface="Proxima Nova"/>
              <a:cs typeface="Proxima Nova"/>
              <a:sym typeface="Proxima Nova"/>
            </a:endParaRPr>
          </a:p>
        </p:txBody>
      </p:sp>
      <p:sp>
        <p:nvSpPr>
          <p:cNvPr id="196" name="Google Shape;196;p16"/>
          <p:cNvSpPr txBox="1"/>
          <p:nvPr/>
        </p:nvSpPr>
        <p:spPr>
          <a:xfrm>
            <a:off x="3050267" y="1183292"/>
            <a:ext cx="3637875" cy="32137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500"/>
              <a:buFont typeface="Arial"/>
              <a:buNone/>
            </a:pPr>
            <a:r>
              <a:rPr b="1" i="0" lang="es-ES" sz="1500" u="none" cap="none" strike="noStrike">
                <a:solidFill>
                  <a:srgbClr val="000000"/>
                </a:solidFill>
                <a:latin typeface="Proxima Nova"/>
                <a:ea typeface="Proxima Nova"/>
                <a:cs typeface="Proxima Nova"/>
                <a:sym typeface="Proxima Nova"/>
              </a:rPr>
              <a:t>Cuando termina mi jornada laboral…</a:t>
            </a:r>
            <a:endParaRPr b="0" i="0" sz="1500" u="none" cap="none" strike="noStrike">
              <a:solidFill>
                <a:srgbClr val="000000"/>
              </a:solidFill>
              <a:latin typeface="Proxima Nova"/>
              <a:ea typeface="Proxima Nova"/>
              <a:cs typeface="Proxima Nova"/>
              <a:sym typeface="Proxima Nova"/>
            </a:endParaRPr>
          </a:p>
        </p:txBody>
      </p:sp>
      <p:sp>
        <p:nvSpPr>
          <p:cNvPr id="197" name="Google Shape;197;p16"/>
          <p:cNvSpPr txBox="1"/>
          <p:nvPr/>
        </p:nvSpPr>
        <p:spPr>
          <a:xfrm>
            <a:off x="7752426" y="3175955"/>
            <a:ext cx="1477498"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s-ES" sz="4800" u="none" cap="none" strike="noStrike">
                <a:solidFill>
                  <a:srgbClr val="D9382C"/>
                </a:solidFill>
                <a:latin typeface="Proxima Nova"/>
                <a:ea typeface="Proxima Nova"/>
                <a:cs typeface="Proxima Nova"/>
                <a:sym typeface="Proxima Nova"/>
              </a:rPr>
              <a:t>53%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D9382C"/>
                </a:solidFill>
                <a:latin typeface="Proxima Nova"/>
                <a:ea typeface="Proxima Nova"/>
                <a:cs typeface="Proxima Nova"/>
                <a:sym typeface="Proxima Nova"/>
              </a:rPr>
              <a:t>no desconecta</a:t>
            </a:r>
            <a:endParaRPr b="0" i="0" sz="1400" u="none" cap="none" strike="noStrike">
              <a:solidFill>
                <a:srgbClr val="000000"/>
              </a:solidFill>
              <a:latin typeface="Arial"/>
              <a:ea typeface="Arial"/>
              <a:cs typeface="Arial"/>
              <a:sym typeface="Arial"/>
            </a:endParaRPr>
          </a:p>
        </p:txBody>
      </p:sp>
      <p:sp>
        <p:nvSpPr>
          <p:cNvPr id="198" name="Google Shape;198;p16"/>
          <p:cNvSpPr/>
          <p:nvPr/>
        </p:nvSpPr>
        <p:spPr>
          <a:xfrm>
            <a:off x="3106217" y="2237445"/>
            <a:ext cx="4646209" cy="2203758"/>
          </a:xfrm>
          <a:prstGeom prst="rect">
            <a:avLst/>
          </a:prstGeom>
          <a:noFill/>
          <a:ln cap="flat" cmpd="sng" w="1905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9" name="Google Shape;199;p16"/>
          <p:cNvSpPr txBox="1"/>
          <p:nvPr/>
        </p:nvSpPr>
        <p:spPr>
          <a:xfrm>
            <a:off x="7490080" y="1909846"/>
            <a:ext cx="524692"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0" lang="es-ES" sz="900" u="none" cap="none" strike="noStrike">
                <a:solidFill>
                  <a:srgbClr val="5B5B5F"/>
                </a:solidFill>
                <a:latin typeface="Proxima Nova"/>
                <a:ea typeface="Proxima Nova"/>
                <a:cs typeface="Proxima Nova"/>
                <a:sym typeface="Proxima Nova"/>
              </a:rPr>
              <a:t>(44%)</a:t>
            </a:r>
            <a:endParaRPr b="0" i="0" sz="1400" u="none" cap="none" strike="noStrike">
              <a:solidFill>
                <a:srgbClr val="000000"/>
              </a:solidFill>
              <a:latin typeface="Arial"/>
              <a:ea typeface="Arial"/>
              <a:cs typeface="Arial"/>
              <a:sym typeface="Arial"/>
            </a:endParaRPr>
          </a:p>
        </p:txBody>
      </p:sp>
      <p:sp>
        <p:nvSpPr>
          <p:cNvPr id="200" name="Google Shape;200;p16"/>
          <p:cNvSpPr txBox="1"/>
          <p:nvPr/>
        </p:nvSpPr>
        <p:spPr>
          <a:xfrm>
            <a:off x="6183675" y="5010233"/>
            <a:ext cx="1904089"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0" lang="es-ES" sz="900" u="none" cap="none" strike="noStrike">
                <a:solidFill>
                  <a:srgbClr val="5B5B5F"/>
                </a:solidFill>
                <a:latin typeface="Proxima Nova"/>
                <a:ea typeface="Proxima Nova"/>
                <a:cs typeface="Proxima Nova"/>
                <a:sym typeface="Proxima Nova"/>
              </a:rPr>
              <a:t>Datos de 2024 (xx%)</a:t>
            </a:r>
            <a:endParaRPr b="0" i="0" sz="1400" u="none" cap="none" strike="noStrike">
              <a:solidFill>
                <a:srgbClr val="000000"/>
              </a:solidFill>
              <a:latin typeface="Arial"/>
              <a:ea typeface="Arial"/>
              <a:cs typeface="Arial"/>
              <a:sym typeface="Arial"/>
            </a:endParaRPr>
          </a:p>
        </p:txBody>
      </p:sp>
      <p:sp>
        <p:nvSpPr>
          <p:cNvPr id="201" name="Google Shape;201;p16"/>
          <p:cNvSpPr txBox="1"/>
          <p:nvPr/>
        </p:nvSpPr>
        <p:spPr>
          <a:xfrm>
            <a:off x="7003488" y="2642971"/>
            <a:ext cx="524692"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0" lang="es-ES" sz="900" u="none" cap="none" strike="noStrike">
                <a:solidFill>
                  <a:srgbClr val="5B5B5F"/>
                </a:solidFill>
                <a:latin typeface="Proxima Nova"/>
                <a:ea typeface="Proxima Nova"/>
                <a:cs typeface="Proxima Nova"/>
                <a:sym typeface="Proxima Nova"/>
              </a:rPr>
              <a:t>(33%)</a:t>
            </a:r>
            <a:endParaRPr b="0" i="0" sz="1400" u="none" cap="none" strike="noStrike">
              <a:solidFill>
                <a:srgbClr val="000000"/>
              </a:solidFill>
              <a:latin typeface="Arial"/>
              <a:ea typeface="Arial"/>
              <a:cs typeface="Arial"/>
              <a:sym typeface="Arial"/>
            </a:endParaRPr>
          </a:p>
        </p:txBody>
      </p:sp>
      <p:sp>
        <p:nvSpPr>
          <p:cNvPr id="202" name="Google Shape;202;p16"/>
          <p:cNvSpPr txBox="1"/>
          <p:nvPr/>
        </p:nvSpPr>
        <p:spPr>
          <a:xfrm>
            <a:off x="6640102" y="3404103"/>
            <a:ext cx="524692"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0" lang="es-ES" sz="900" u="none" cap="none" strike="noStrike">
                <a:solidFill>
                  <a:srgbClr val="5B5B5F"/>
                </a:solidFill>
                <a:latin typeface="Proxima Nova"/>
                <a:ea typeface="Proxima Nova"/>
                <a:cs typeface="Proxima Nova"/>
                <a:sym typeface="Proxima Nova"/>
              </a:rPr>
              <a:t>(16%)</a:t>
            </a:r>
            <a:endParaRPr b="0" i="0" sz="1400" u="none" cap="none" strike="noStrike">
              <a:solidFill>
                <a:srgbClr val="000000"/>
              </a:solidFill>
              <a:latin typeface="Arial"/>
              <a:ea typeface="Arial"/>
              <a:cs typeface="Arial"/>
              <a:sym typeface="Arial"/>
            </a:endParaRPr>
          </a:p>
        </p:txBody>
      </p:sp>
      <p:sp>
        <p:nvSpPr>
          <p:cNvPr id="203" name="Google Shape;203;p16"/>
          <p:cNvSpPr txBox="1"/>
          <p:nvPr/>
        </p:nvSpPr>
        <p:spPr>
          <a:xfrm>
            <a:off x="6382110" y="4137228"/>
            <a:ext cx="524692"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0" lang="es-ES" sz="900" u="none" cap="none" strike="noStrike">
                <a:solidFill>
                  <a:srgbClr val="5B5B5F"/>
                </a:solidFill>
                <a:latin typeface="Proxima Nova"/>
                <a:ea typeface="Proxima Nova"/>
                <a:cs typeface="Proxima Nova"/>
                <a:sym typeface="Proxima Nova"/>
              </a:rPr>
              <a:t>(7%)</a:t>
            </a:r>
            <a:endParaRPr b="0" i="0" sz="1400" u="none" cap="none" strike="noStrike">
              <a:solidFill>
                <a:srgbClr val="000000"/>
              </a:solidFill>
              <a:latin typeface="Arial"/>
              <a:ea typeface="Arial"/>
              <a:cs typeface="Arial"/>
              <a:sym typeface="Arial"/>
            </a:endParaRPr>
          </a:p>
        </p:txBody>
      </p:sp>
      <p:sp>
        <p:nvSpPr>
          <p:cNvPr id="204" name="Google Shape;204;p16"/>
          <p:cNvSpPr txBox="1"/>
          <p:nvPr/>
        </p:nvSpPr>
        <p:spPr>
          <a:xfrm>
            <a:off x="7794790" y="3767505"/>
            <a:ext cx="524692"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B5B5F"/>
              </a:buClr>
              <a:buSzPts val="900"/>
              <a:buFont typeface="Arial"/>
              <a:buNone/>
            </a:pPr>
            <a:r>
              <a:rPr b="0" i="0" lang="es-ES" sz="900" u="none" cap="none" strike="noStrike">
                <a:solidFill>
                  <a:srgbClr val="5B5B5F"/>
                </a:solidFill>
                <a:latin typeface="Proxima Nova"/>
                <a:ea typeface="Proxima Nova"/>
                <a:cs typeface="Proxima Nova"/>
                <a:sym typeface="Proxima Nova"/>
              </a:rPr>
              <a:t>(56%)</a:t>
            </a:r>
            <a:endParaRPr b="0" i="0" sz="1400" u="none" cap="none" strike="noStrike">
              <a:solidFill>
                <a:srgbClr val="000000"/>
              </a:solidFill>
              <a:latin typeface="Arial"/>
              <a:ea typeface="Arial"/>
              <a:cs typeface="Arial"/>
              <a:sym typeface="Arial"/>
            </a:endParaRPr>
          </a:p>
        </p:txBody>
      </p:sp>
      <p:sp>
        <p:nvSpPr>
          <p:cNvPr id="205" name="Google Shape;205;p16"/>
          <p:cNvSpPr/>
          <p:nvPr/>
        </p:nvSpPr>
        <p:spPr>
          <a:xfrm flipH="1" rot="5400000">
            <a:off x="6800269" y="4058741"/>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6" name="Google Shape;206;p16"/>
          <p:cNvSpPr/>
          <p:nvPr/>
        </p:nvSpPr>
        <p:spPr>
          <a:xfrm flipH="1" rot="-5400000">
            <a:off x="7507437" y="2564760"/>
            <a:ext cx="102179" cy="102179"/>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 name="Google Shape;207;p16"/>
          <p:cNvSpPr/>
          <p:nvPr/>
        </p:nvSpPr>
        <p:spPr>
          <a:xfrm flipH="1" rot="-5400000">
            <a:off x="7896569" y="3210942"/>
            <a:ext cx="102179" cy="102179"/>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 name="Google Shape;208;p16"/>
          <p:cNvSpPr/>
          <p:nvPr/>
        </p:nvSpPr>
        <p:spPr>
          <a:xfrm flipH="1" rot="5400000">
            <a:off x="8019036" y="1801801"/>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09" name="Google Shape;209;p16"/>
          <p:cNvPicPr preferRelativeResize="0"/>
          <p:nvPr/>
        </p:nvPicPr>
        <p:blipFill rotWithShape="1">
          <a:blip r:embed="rId5">
            <a:alphaModFix/>
          </a:blip>
          <a:srcRect b="0" l="0" r="0" t="0"/>
          <a:stretch/>
        </p:blipFill>
        <p:spPr>
          <a:xfrm>
            <a:off x="152400" y="-1980550"/>
            <a:ext cx="8839199" cy="712143"/>
          </a:xfrm>
          <a:prstGeom prst="rect">
            <a:avLst/>
          </a:prstGeom>
          <a:noFill/>
          <a:ln>
            <a:noFill/>
          </a:ln>
        </p:spPr>
      </p:pic>
      <p:grpSp>
        <p:nvGrpSpPr>
          <p:cNvPr id="210" name="Google Shape;210;p16"/>
          <p:cNvGrpSpPr/>
          <p:nvPr/>
        </p:nvGrpSpPr>
        <p:grpSpPr>
          <a:xfrm>
            <a:off x="584460" y="4896755"/>
            <a:ext cx="243775" cy="102179"/>
            <a:chOff x="5250712" y="1125246"/>
            <a:chExt cx="243775" cy="102179"/>
          </a:xfrm>
        </p:grpSpPr>
        <p:sp>
          <p:nvSpPr>
            <p:cNvPr id="211" name="Google Shape;211;p16"/>
            <p:cNvSpPr/>
            <p:nvPr/>
          </p:nvSpPr>
          <p:spPr>
            <a:xfrm flipH="1" rot="-5400000">
              <a:off x="5392308" y="1125246"/>
              <a:ext cx="102179" cy="102179"/>
            </a:xfrm>
            <a:prstGeom prst="chevron">
              <a:avLst>
                <a:gd fmla="val 50000" name="adj"/>
              </a:avLst>
            </a:prstGeom>
            <a:solidFill>
              <a:srgbClr val="D93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 name="Google Shape;212;p16"/>
            <p:cNvSpPr/>
            <p:nvPr/>
          </p:nvSpPr>
          <p:spPr>
            <a:xfrm flipH="1" rot="5400000">
              <a:off x="5250712" y="1125246"/>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50"/>
          <p:cNvSpPr txBox="1"/>
          <p:nvPr>
            <p:ph idx="1"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sp>
        <p:nvSpPr>
          <p:cNvPr id="218" name="Google Shape;218;p50"/>
          <p:cNvSpPr/>
          <p:nvPr>
            <p:ph idx="2" type="pic"/>
          </p:nvPr>
        </p:nvSpPr>
        <p:spPr>
          <a:xfrm>
            <a:off x="-399423" y="1174333"/>
            <a:ext cx="3629400" cy="3679500"/>
          </a:xfrm>
          <a:prstGeom prst="parallelogram">
            <a:avLst>
              <a:gd fmla="val 12230" name="adj"/>
            </a:avLst>
          </a:prstGeom>
          <a:noFill/>
          <a:ln>
            <a:noFill/>
          </a:ln>
        </p:spPr>
      </p:sp>
      <p:pic>
        <p:nvPicPr>
          <p:cNvPr id="219" name="Google Shape;219;p50"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pic>
        <p:nvPicPr>
          <p:cNvPr id="220" name="Google Shape;220;p50"/>
          <p:cNvPicPr preferRelativeResize="0"/>
          <p:nvPr/>
        </p:nvPicPr>
        <p:blipFill rotWithShape="1">
          <a:blip r:embed="rId4">
            <a:alphaModFix/>
          </a:blip>
          <a:srcRect b="0" l="13044" r="13042" t="0"/>
          <a:stretch/>
        </p:blipFill>
        <p:spPr>
          <a:xfrm>
            <a:off x="-415640" y="1129694"/>
            <a:ext cx="3645616" cy="3724139"/>
          </a:xfrm>
          <a:prstGeom prst="parallelogram">
            <a:avLst>
              <a:gd fmla="val 12230" name="adj"/>
            </a:avLst>
          </a:prstGeom>
          <a:noFill/>
          <a:ln>
            <a:noFill/>
          </a:ln>
        </p:spPr>
      </p:pic>
      <p:sp>
        <p:nvSpPr>
          <p:cNvPr id="221" name="Google Shape;221;p50"/>
          <p:cNvSpPr txBox="1"/>
          <p:nvPr/>
        </p:nvSpPr>
        <p:spPr>
          <a:xfrm>
            <a:off x="3246193" y="1110751"/>
            <a:ext cx="5652274" cy="26930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0B4DD0"/>
                </a:solidFill>
                <a:latin typeface="Proxima Nova"/>
                <a:ea typeface="Proxima Nova"/>
                <a:cs typeface="Proxima Nova"/>
                <a:sym typeface="Proxima Nova"/>
              </a:rPr>
              <a:t>La desconexión digital: un avance en la teoría, pero no tanto en la práctica</a:t>
            </a:r>
            <a:endParaRPr b="1"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000000"/>
                </a:solidFill>
                <a:latin typeface="Proxima Nova"/>
                <a:ea typeface="Proxima Nova"/>
                <a:cs typeface="Proxima Nova"/>
                <a:sym typeface="Proxima Nova"/>
              </a:rPr>
              <a:t>Todavía hay una parte – no poco importante – de empleados/as que responden llamadas, mensajes o e-mails.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rPr b="1" i="0" lang="es-ES" sz="1200" u="none" cap="none" strike="noStrike">
                <a:solidFill>
                  <a:srgbClr val="000000"/>
                </a:solidFill>
                <a:latin typeface="Proxima Nova"/>
                <a:ea typeface="Proxima Nova"/>
                <a:cs typeface="Proxima Nova"/>
                <a:sym typeface="Proxima Nova"/>
              </a:rPr>
              <a:t>     Un 73% NO</a:t>
            </a:r>
            <a:r>
              <a:rPr b="0" i="0" lang="es-ES" sz="1200" u="none" cap="none" strike="noStrike">
                <a:solidFill>
                  <a:srgbClr val="000000"/>
                </a:solidFill>
                <a:latin typeface="Proxima Nova"/>
                <a:ea typeface="Proxima Nova"/>
                <a:cs typeface="Proxima Nova"/>
                <a:sym typeface="Proxima Nova"/>
              </a:rPr>
              <a:t> desconecta fuera del horario laboral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Arial"/>
              <a:buNone/>
            </a:pPr>
            <a:r>
              <a:t/>
            </a:r>
            <a:endParaRPr b="1" i="0" sz="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00"/>
              <a:buFont typeface="Arial"/>
              <a:buNone/>
            </a:pPr>
            <a:r>
              <a:t/>
            </a:r>
            <a:endParaRPr b="1" i="0" sz="1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rPr b="1" i="0" lang="es-ES" sz="1200" u="none" cap="none" strike="noStrike">
                <a:solidFill>
                  <a:srgbClr val="000000"/>
                </a:solidFill>
                <a:latin typeface="Proxima Nova"/>
                <a:ea typeface="Proxima Nova"/>
                <a:cs typeface="Proxima Nova"/>
                <a:sym typeface="Proxima Nova"/>
              </a:rPr>
              <a:t>     Un 63% NO</a:t>
            </a:r>
            <a:r>
              <a:rPr b="0" i="0" lang="es-ES" sz="1200" u="none" cap="none" strike="noStrike">
                <a:solidFill>
                  <a:srgbClr val="000000"/>
                </a:solidFill>
                <a:latin typeface="Proxima Nova"/>
                <a:ea typeface="Proxima Nova"/>
                <a:cs typeface="Proxima Nova"/>
                <a:sym typeface="Proxima Nova"/>
              </a:rPr>
              <a:t> desconecta durante sus vacaciones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Proxima Nova"/>
                <a:ea typeface="Proxima Nova"/>
                <a:cs typeface="Proxima Nova"/>
                <a:sym typeface="Proxima Nova"/>
              </a:rPr>
              <a:t>Además, se observa un ligero incremento de la no desconexión en la época estival (+4 p.p).</a:t>
            </a:r>
            <a:endParaRPr b="0" i="0" sz="1400" u="none" cap="none" strike="noStrike">
              <a:solidFill>
                <a:srgbClr val="000000"/>
              </a:solidFill>
              <a:latin typeface="Arial"/>
              <a:ea typeface="Arial"/>
              <a:cs typeface="Arial"/>
              <a:sym typeface="Arial"/>
            </a:endParaRPr>
          </a:p>
        </p:txBody>
      </p:sp>
      <p:pic>
        <p:nvPicPr>
          <p:cNvPr id="222" name="Google Shape;222;p50"/>
          <p:cNvPicPr preferRelativeResize="0"/>
          <p:nvPr/>
        </p:nvPicPr>
        <p:blipFill rotWithShape="1">
          <a:blip r:embed="rId5">
            <a:alphaModFix/>
          </a:blip>
          <a:srcRect b="0" l="0" r="0" t="0"/>
          <a:stretch/>
        </p:blipFill>
        <p:spPr>
          <a:xfrm>
            <a:off x="3184862" y="4303385"/>
            <a:ext cx="2255644" cy="543771"/>
          </a:xfrm>
          <a:prstGeom prst="rect">
            <a:avLst/>
          </a:prstGeom>
          <a:noFill/>
          <a:ln>
            <a:noFill/>
          </a:ln>
        </p:spPr>
      </p:pic>
      <p:sp>
        <p:nvSpPr>
          <p:cNvPr id="223" name="Google Shape;223;p50"/>
          <p:cNvSpPr txBox="1"/>
          <p:nvPr/>
        </p:nvSpPr>
        <p:spPr>
          <a:xfrm>
            <a:off x="3164177" y="4799045"/>
            <a:ext cx="2526870"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1" lang="es-ES" sz="700" u="none" cap="none" strike="noStrike">
                <a:solidFill>
                  <a:srgbClr val="000000"/>
                </a:solidFill>
                <a:latin typeface="Arial"/>
                <a:ea typeface="Arial"/>
                <a:cs typeface="Arial"/>
                <a:sym typeface="Arial"/>
              </a:rPr>
              <a:t>Fuente: </a:t>
            </a:r>
            <a:r>
              <a:rPr b="0" i="1" lang="es-ES" sz="600" u="none" cap="none" strike="noStrike">
                <a:solidFill>
                  <a:srgbClr val="000000"/>
                </a:solidFill>
                <a:latin typeface="Arial"/>
                <a:ea typeface="Arial"/>
                <a:cs typeface="Arial"/>
                <a:sym typeface="Arial"/>
              </a:rPr>
              <a:t>Elpaís</a:t>
            </a:r>
            <a:r>
              <a:rPr b="0" i="1" lang="es-ES" sz="700" u="none" cap="none" strike="noStrike">
                <a:solidFill>
                  <a:srgbClr val="000000"/>
                </a:solidFill>
                <a:latin typeface="Arial"/>
                <a:ea typeface="Arial"/>
                <a:cs typeface="Arial"/>
                <a:sym typeface="Arial"/>
              </a:rPr>
              <a:t>: https://elpais.com/economia/2024-07-29/el-gobierno-da-un-ultimatum-a-patronal-y-sindicatos-para-acordar-la-reduccion-de-jornada-en-septiembre.html</a:t>
            </a:r>
            <a:endParaRPr b="0" i="0" sz="1400" u="none" cap="none" strike="noStrike">
              <a:solidFill>
                <a:srgbClr val="000000"/>
              </a:solidFill>
              <a:latin typeface="Arial"/>
              <a:ea typeface="Arial"/>
              <a:cs typeface="Arial"/>
              <a:sym typeface="Arial"/>
            </a:endParaRPr>
          </a:p>
        </p:txBody>
      </p:sp>
      <p:pic>
        <p:nvPicPr>
          <p:cNvPr id="224" name="Google Shape;224;p50"/>
          <p:cNvPicPr preferRelativeResize="0"/>
          <p:nvPr/>
        </p:nvPicPr>
        <p:blipFill rotWithShape="1">
          <a:blip r:embed="rId6">
            <a:alphaModFix/>
          </a:blip>
          <a:srcRect b="0" l="0" r="0" t="0"/>
          <a:stretch/>
        </p:blipFill>
        <p:spPr>
          <a:xfrm>
            <a:off x="5947386" y="4378343"/>
            <a:ext cx="2144631" cy="508297"/>
          </a:xfrm>
          <a:prstGeom prst="rect">
            <a:avLst/>
          </a:prstGeom>
          <a:noFill/>
          <a:ln>
            <a:noFill/>
          </a:ln>
        </p:spPr>
      </p:pic>
      <p:sp>
        <p:nvSpPr>
          <p:cNvPr id="225" name="Google Shape;225;p50"/>
          <p:cNvSpPr txBox="1"/>
          <p:nvPr/>
        </p:nvSpPr>
        <p:spPr>
          <a:xfrm>
            <a:off x="5930835" y="4886640"/>
            <a:ext cx="27072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1" lang="es-ES" sz="700" u="none" cap="none" strike="noStrike">
                <a:solidFill>
                  <a:srgbClr val="000000"/>
                </a:solidFill>
                <a:latin typeface="Arial"/>
                <a:ea typeface="Arial"/>
                <a:cs typeface="Arial"/>
                <a:sym typeface="Arial"/>
              </a:rPr>
              <a:t>Fuente:Web Elderecho: https://elderecho.com/la-desconexion-digital-se-abre-paso-en-los-convenios-colectivos</a:t>
            </a:r>
            <a:endParaRPr b="0" i="0" sz="1400" u="none" cap="none" strike="noStrike">
              <a:solidFill>
                <a:srgbClr val="000000"/>
              </a:solidFill>
              <a:latin typeface="Arial"/>
              <a:ea typeface="Arial"/>
              <a:cs typeface="Arial"/>
              <a:sym typeface="Arial"/>
            </a:endParaRPr>
          </a:p>
        </p:txBody>
      </p:sp>
      <p:sp>
        <p:nvSpPr>
          <p:cNvPr id="226" name="Google Shape;226;p50"/>
          <p:cNvSpPr/>
          <p:nvPr/>
        </p:nvSpPr>
        <p:spPr>
          <a:xfrm>
            <a:off x="3184862" y="4303384"/>
            <a:ext cx="2678978" cy="911159"/>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50"/>
          <p:cNvSpPr/>
          <p:nvPr/>
        </p:nvSpPr>
        <p:spPr>
          <a:xfrm>
            <a:off x="5959139" y="4375532"/>
            <a:ext cx="2678978" cy="839011"/>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8" name="Google Shape;228;p50"/>
          <p:cNvSpPr txBox="1"/>
          <p:nvPr/>
        </p:nvSpPr>
        <p:spPr>
          <a:xfrm>
            <a:off x="3200762" y="3925994"/>
            <a:ext cx="5437355" cy="636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800"/>
              <a:buFont typeface="Arial"/>
              <a:buNone/>
            </a:pPr>
            <a:r>
              <a:rPr b="0" i="1" lang="es-ES" sz="900" u="none" cap="none" strike="noStrike">
                <a:solidFill>
                  <a:schemeClr val="dk1"/>
                </a:solidFill>
                <a:latin typeface="IBM Plex Sans"/>
                <a:ea typeface="IBM Plex Sans"/>
                <a:cs typeface="IBM Plex Sans"/>
                <a:sym typeface="IBM Plex Sans"/>
              </a:rPr>
              <a:t>Mientras tanto, se sigue avanzando en la legislación, recogiendo aspectos que impactan en la desconexión digital…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51"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sp>
        <p:nvSpPr>
          <p:cNvPr id="234" name="Google Shape;234;p51"/>
          <p:cNvSpPr txBox="1"/>
          <p:nvPr>
            <p:ph idx="1" type="body"/>
          </p:nvPr>
        </p:nvSpPr>
        <p:spPr>
          <a:xfrm>
            <a:off x="414001" y="815924"/>
            <a:ext cx="2548073" cy="4011300"/>
          </a:xfrm>
          <a:prstGeom prst="rect">
            <a:avLst/>
          </a:prstGeom>
          <a:solidFill>
            <a:srgbClr val="D6EDFF"/>
          </a:solidFill>
          <a:ln>
            <a:noFill/>
          </a:ln>
        </p:spPr>
        <p:txBody>
          <a:bodyPr anchorCtr="0" anchor="ctr" bIns="56000" lIns="180000" spcFirstLastPara="1" rIns="180000" wrap="square" tIns="57600">
            <a:normAutofit/>
          </a:bodyPr>
          <a:lstStyle/>
          <a:p>
            <a:pPr indent="0" lvl="0" marL="0" rtl="0" algn="l">
              <a:lnSpc>
                <a:spcPct val="90000"/>
              </a:lnSpc>
              <a:spcBef>
                <a:spcPts val="0"/>
              </a:spcBef>
              <a:spcAft>
                <a:spcPts val="0"/>
              </a:spcAft>
              <a:buClr>
                <a:schemeClr val="dk2"/>
              </a:buClr>
              <a:buSzPts val="1200"/>
              <a:buNone/>
            </a:pPr>
            <a:r>
              <a:rPr lang="es-ES" sz="1200">
                <a:solidFill>
                  <a:schemeClr val="dk1"/>
                </a:solidFill>
              </a:rPr>
              <a:t>Si hacemos zoom en momentos concretos (fuera del horario laboral y vacaciones), se percibe </a:t>
            </a:r>
            <a:r>
              <a:rPr b="1" lang="es-ES" sz="1200">
                <a:solidFill>
                  <a:srgbClr val="0B4DD0"/>
                </a:solidFill>
              </a:rPr>
              <a:t>cómo la desconexión digital ha ganado terreno en los últimos años, pero se observa un momento de estancamiento e incluso recesión con respecto al periodo anterior, </a:t>
            </a:r>
            <a:r>
              <a:rPr lang="es-ES" sz="1200">
                <a:solidFill>
                  <a:schemeClr val="dk1"/>
                </a:solidFill>
              </a:rPr>
              <a:t>más notable en el periodo vacacional.</a:t>
            </a:r>
            <a:endParaRPr/>
          </a:p>
          <a:p>
            <a:pPr indent="0" lvl="0" marL="0" rtl="0" algn="l">
              <a:lnSpc>
                <a:spcPct val="90000"/>
              </a:lnSpc>
              <a:spcBef>
                <a:spcPts val="0"/>
              </a:spcBef>
              <a:spcAft>
                <a:spcPts val="0"/>
              </a:spcAft>
              <a:buClr>
                <a:schemeClr val="dk2"/>
              </a:buClr>
              <a:buSzPts val="1200"/>
              <a:buNone/>
            </a:pPr>
            <a:r>
              <a:t/>
            </a:r>
            <a:endParaRPr sz="1200">
              <a:solidFill>
                <a:schemeClr val="dk1"/>
              </a:solidFill>
            </a:endParaRPr>
          </a:p>
          <a:p>
            <a:pPr indent="0" lvl="0" marL="0" rtl="0" algn="l">
              <a:lnSpc>
                <a:spcPct val="90000"/>
              </a:lnSpc>
              <a:spcBef>
                <a:spcPts val="0"/>
              </a:spcBef>
              <a:spcAft>
                <a:spcPts val="0"/>
              </a:spcAft>
              <a:buClr>
                <a:schemeClr val="dk2"/>
              </a:buClr>
              <a:buSzPts val="1200"/>
              <a:buNone/>
            </a:pPr>
            <a:r>
              <a:rPr lang="es-ES" sz="1200">
                <a:solidFill>
                  <a:schemeClr val="dk1"/>
                </a:solidFill>
              </a:rPr>
              <a:t>Aunque la desconexión digital es mayor en el periodo vacacional, todavía una de cada cuatro personas trabajadoras está muy atenta a sus tareas en periodo vacacional.</a:t>
            </a:r>
            <a:endParaRPr/>
          </a:p>
        </p:txBody>
      </p:sp>
      <p:sp>
        <p:nvSpPr>
          <p:cNvPr id="235" name="Google Shape;235;p51"/>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graphicFrame>
        <p:nvGraphicFramePr>
          <p:cNvPr id="236" name="Google Shape;236;p51"/>
          <p:cNvGraphicFramePr/>
          <p:nvPr/>
        </p:nvGraphicFramePr>
        <p:xfrm>
          <a:off x="521990" y="4820467"/>
          <a:ext cx="3000000" cy="3000000"/>
        </p:xfrm>
        <a:graphic>
          <a:graphicData uri="http://schemas.openxmlformats.org/drawingml/2006/table">
            <a:tbl>
              <a:tblPr>
                <a:noFill/>
                <a:tableStyleId>{F4922881-1072-4A0A-91C2-EFB650C1F307}</a:tableStyleId>
              </a:tblPr>
              <a:tblGrid>
                <a:gridCol w="329400"/>
                <a:gridCol w="3597425"/>
              </a:tblGrid>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 significativamente  positivas y negativas vs. población general (N.C. 95%)</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Diferencias significativas entre segmentos (N.C 95%). </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bl>
          </a:graphicData>
        </a:graphic>
      </p:graphicFrame>
      <p:sp>
        <p:nvSpPr>
          <p:cNvPr id="237" name="Google Shape;237;p51"/>
          <p:cNvSpPr txBox="1"/>
          <p:nvPr/>
        </p:nvSpPr>
        <p:spPr>
          <a:xfrm>
            <a:off x="456166" y="4897766"/>
            <a:ext cx="533051" cy="36933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rgbClr val="D9382C"/>
                </a:solidFill>
                <a:latin typeface="Proxima Nova"/>
                <a:ea typeface="Proxima Nova"/>
                <a:cs typeface="Proxima Nova"/>
                <a:sym typeface="Proxima Nova"/>
              </a:rPr>
              <a:t>ABC</a:t>
            </a:r>
            <a:r>
              <a:rPr b="0" i="0" lang="es-ES" sz="1800" u="none" cap="none" strike="noStrike">
                <a:solidFill>
                  <a:srgbClr val="D9382C"/>
                </a:solidFill>
                <a:latin typeface="Proxima Nova"/>
                <a:ea typeface="Proxima Nova"/>
                <a:cs typeface="Proxima Nova"/>
                <a:sym typeface="Proxima Nova"/>
              </a:rPr>
              <a:t> </a:t>
            </a:r>
            <a:endParaRPr b="0" i="0" sz="1400" u="none" cap="none" strike="noStrike">
              <a:solidFill>
                <a:srgbClr val="D9382C"/>
              </a:solidFill>
              <a:latin typeface="Arial"/>
              <a:ea typeface="Arial"/>
              <a:cs typeface="Arial"/>
              <a:sym typeface="Arial"/>
            </a:endParaRPr>
          </a:p>
        </p:txBody>
      </p:sp>
      <p:pic>
        <p:nvPicPr>
          <p:cNvPr id="238" name="Google Shape;238;p51"/>
          <p:cNvPicPr preferRelativeResize="0"/>
          <p:nvPr/>
        </p:nvPicPr>
        <p:blipFill rotWithShape="1">
          <a:blip r:embed="rId4">
            <a:alphaModFix/>
          </a:blip>
          <a:srcRect b="0" l="0" r="0" t="0"/>
          <a:stretch/>
        </p:blipFill>
        <p:spPr>
          <a:xfrm>
            <a:off x="152400" y="-1980550"/>
            <a:ext cx="8839199" cy="712143"/>
          </a:xfrm>
          <a:prstGeom prst="rect">
            <a:avLst/>
          </a:prstGeom>
          <a:noFill/>
          <a:ln>
            <a:noFill/>
          </a:ln>
        </p:spPr>
      </p:pic>
      <p:grpSp>
        <p:nvGrpSpPr>
          <p:cNvPr id="239" name="Google Shape;239;p51"/>
          <p:cNvGrpSpPr/>
          <p:nvPr/>
        </p:nvGrpSpPr>
        <p:grpSpPr>
          <a:xfrm>
            <a:off x="584460" y="4896755"/>
            <a:ext cx="243775" cy="102179"/>
            <a:chOff x="5250712" y="1125246"/>
            <a:chExt cx="243775" cy="102179"/>
          </a:xfrm>
        </p:grpSpPr>
        <p:sp>
          <p:nvSpPr>
            <p:cNvPr id="240" name="Google Shape;240;p51"/>
            <p:cNvSpPr/>
            <p:nvPr/>
          </p:nvSpPr>
          <p:spPr>
            <a:xfrm flipH="1" rot="-5400000">
              <a:off x="5392308" y="1125246"/>
              <a:ext cx="102179" cy="102179"/>
            </a:xfrm>
            <a:prstGeom prst="chevron">
              <a:avLst>
                <a:gd fmla="val 50000" name="adj"/>
              </a:avLst>
            </a:prstGeom>
            <a:solidFill>
              <a:srgbClr val="D93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1" name="Google Shape;241;p51"/>
            <p:cNvSpPr/>
            <p:nvPr/>
          </p:nvSpPr>
          <p:spPr>
            <a:xfrm flipH="1" rot="5400000">
              <a:off x="5250712" y="1125246"/>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242" name="Google Shape;242;p51"/>
          <p:cNvSpPr/>
          <p:nvPr/>
        </p:nvSpPr>
        <p:spPr>
          <a:xfrm>
            <a:off x="3399782" y="1198598"/>
            <a:ext cx="4225144" cy="261729"/>
          </a:xfrm>
          <a:prstGeom prst="rect">
            <a:avLst/>
          </a:prstGeom>
          <a:no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graphicFrame>
        <p:nvGraphicFramePr>
          <p:cNvPr id="243" name="Google Shape;243;p51"/>
          <p:cNvGraphicFramePr/>
          <p:nvPr/>
        </p:nvGraphicFramePr>
        <p:xfrm>
          <a:off x="4221969" y="1514625"/>
          <a:ext cx="3564200" cy="1158782"/>
        </p:xfrm>
        <a:graphic>
          <a:graphicData uri="http://schemas.openxmlformats.org/drawingml/2006/chart">
            <c:chart r:id="rId5"/>
          </a:graphicData>
        </a:graphic>
      </p:graphicFrame>
      <p:graphicFrame>
        <p:nvGraphicFramePr>
          <p:cNvPr id="244" name="Google Shape;244;p51"/>
          <p:cNvGraphicFramePr/>
          <p:nvPr/>
        </p:nvGraphicFramePr>
        <p:xfrm>
          <a:off x="4221969" y="3213827"/>
          <a:ext cx="3564200" cy="1158782"/>
        </p:xfrm>
        <a:graphic>
          <a:graphicData uri="http://schemas.openxmlformats.org/drawingml/2006/chart">
            <c:chart r:id="rId6"/>
          </a:graphicData>
        </a:graphic>
      </p:graphicFrame>
      <p:sp>
        <p:nvSpPr>
          <p:cNvPr id="245" name="Google Shape;245;p51"/>
          <p:cNvSpPr/>
          <p:nvPr/>
        </p:nvSpPr>
        <p:spPr>
          <a:xfrm>
            <a:off x="3129839" y="894698"/>
            <a:ext cx="162000" cy="162000"/>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B4DD0"/>
              </a:solidFill>
              <a:latin typeface="Arial"/>
              <a:ea typeface="Arial"/>
              <a:cs typeface="Arial"/>
              <a:sym typeface="Arial"/>
            </a:endParaRPr>
          </a:p>
        </p:txBody>
      </p:sp>
      <p:sp>
        <p:nvSpPr>
          <p:cNvPr id="246" name="Google Shape;246;p51"/>
          <p:cNvSpPr txBox="1"/>
          <p:nvPr/>
        </p:nvSpPr>
        <p:spPr>
          <a:xfrm>
            <a:off x="3322488" y="859327"/>
            <a:ext cx="272840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s-ES" sz="900" u="none" cap="none" strike="noStrike">
                <a:solidFill>
                  <a:srgbClr val="0B4DD0"/>
                </a:solidFill>
                <a:latin typeface="Proxima Nova"/>
                <a:ea typeface="Proxima Nova"/>
                <a:cs typeface="Proxima Nova"/>
                <a:sym typeface="Proxima Nova"/>
              </a:rPr>
              <a:t>Responde </a:t>
            </a:r>
            <a:r>
              <a:rPr b="0" i="0" lang="es-ES" sz="900" u="none" cap="none" strike="noStrike">
                <a:solidFill>
                  <a:srgbClr val="0B4DD0"/>
                </a:solidFill>
                <a:latin typeface="Proxima Nova"/>
                <a:ea typeface="Proxima Nova"/>
                <a:cs typeface="Proxima Nova"/>
                <a:sym typeface="Proxima Nova"/>
              </a:rPr>
              <a:t>llamadas, mensajes o e-mails</a:t>
            </a:r>
            <a:endParaRPr b="0" i="0" sz="1400" u="none" cap="none" strike="noStrike">
              <a:solidFill>
                <a:srgbClr val="000000"/>
              </a:solidFill>
              <a:latin typeface="Arial"/>
              <a:ea typeface="Arial"/>
              <a:cs typeface="Arial"/>
              <a:sym typeface="Arial"/>
            </a:endParaRPr>
          </a:p>
        </p:txBody>
      </p:sp>
      <p:sp>
        <p:nvSpPr>
          <p:cNvPr id="247" name="Google Shape;247;p51"/>
          <p:cNvSpPr txBox="1"/>
          <p:nvPr/>
        </p:nvSpPr>
        <p:spPr>
          <a:xfrm>
            <a:off x="4846293" y="2983837"/>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(4.192)</a:t>
            </a:r>
            <a:endParaRPr b="0" i="0" sz="1400" u="none" cap="none" strike="noStrike">
              <a:solidFill>
                <a:srgbClr val="000000"/>
              </a:solidFill>
              <a:latin typeface="Arial"/>
              <a:ea typeface="Arial"/>
              <a:cs typeface="Arial"/>
              <a:sym typeface="Arial"/>
            </a:endParaRPr>
          </a:p>
        </p:txBody>
      </p:sp>
      <p:grpSp>
        <p:nvGrpSpPr>
          <p:cNvPr id="248" name="Google Shape;248;p51"/>
          <p:cNvGrpSpPr/>
          <p:nvPr/>
        </p:nvGrpSpPr>
        <p:grpSpPr>
          <a:xfrm>
            <a:off x="7643357" y="2411816"/>
            <a:ext cx="386082" cy="262573"/>
            <a:chOff x="5742888" y="1483055"/>
            <a:chExt cx="514776" cy="350097"/>
          </a:xfrm>
        </p:grpSpPr>
        <p:pic>
          <p:nvPicPr>
            <p:cNvPr descr="Potencia con relleno sólido" id="249" name="Google Shape;249;p51"/>
            <p:cNvPicPr preferRelativeResize="0"/>
            <p:nvPr/>
          </p:nvPicPr>
          <p:blipFill rotWithShape="1">
            <a:blip r:embed="rId7">
              <a:alphaModFix/>
            </a:blip>
            <a:srcRect b="0" l="0" r="0" t="0"/>
            <a:stretch/>
          </p:blipFill>
          <p:spPr>
            <a:xfrm rot="10800000">
              <a:off x="5915419" y="1483055"/>
              <a:ext cx="149511" cy="149512"/>
            </a:xfrm>
            <a:prstGeom prst="rect">
              <a:avLst/>
            </a:prstGeom>
            <a:noFill/>
            <a:ln>
              <a:noFill/>
            </a:ln>
          </p:spPr>
        </p:pic>
        <p:sp>
          <p:nvSpPr>
            <p:cNvPr id="250" name="Google Shape;250;p51"/>
            <p:cNvSpPr txBox="1"/>
            <p:nvPr/>
          </p:nvSpPr>
          <p:spPr>
            <a:xfrm>
              <a:off x="5742888" y="1586931"/>
              <a:ext cx="514776"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es-ES" sz="600" u="none" cap="none" strike="noStrike">
                  <a:solidFill>
                    <a:srgbClr val="2088C2"/>
                  </a:solidFill>
                  <a:latin typeface="Proxima Nova"/>
                  <a:ea typeface="Proxima Nova"/>
                  <a:cs typeface="Proxima Nova"/>
                  <a:sym typeface="Proxima Nova"/>
                </a:rPr>
                <a:t>OFF</a:t>
              </a:r>
              <a:endParaRPr b="0" i="0" sz="1400" u="none" cap="none" strike="noStrike">
                <a:solidFill>
                  <a:srgbClr val="000000"/>
                </a:solidFill>
                <a:latin typeface="Arial"/>
                <a:ea typeface="Arial"/>
                <a:cs typeface="Arial"/>
                <a:sym typeface="Arial"/>
              </a:endParaRPr>
            </a:p>
          </p:txBody>
        </p:sp>
      </p:grpSp>
      <p:sp>
        <p:nvSpPr>
          <p:cNvPr id="251" name="Google Shape;251;p51"/>
          <p:cNvSpPr txBox="1"/>
          <p:nvPr/>
        </p:nvSpPr>
        <p:spPr>
          <a:xfrm>
            <a:off x="7930170" y="2025330"/>
            <a:ext cx="523958"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s-ES" sz="675" u="none" cap="none" strike="noStrike">
                <a:solidFill>
                  <a:srgbClr val="000000"/>
                </a:solidFill>
                <a:latin typeface="Proxima Nova"/>
                <a:ea typeface="Proxima Nova"/>
                <a:cs typeface="Proxima Nova"/>
                <a:sym typeface="Proxima Nova"/>
              </a:rPr>
              <a:t>A veces</a:t>
            </a:r>
            <a:endParaRPr b="0" i="0" sz="1400" u="none" cap="none" strike="noStrike">
              <a:solidFill>
                <a:srgbClr val="000000"/>
              </a:solidFill>
              <a:latin typeface="Arial"/>
              <a:ea typeface="Arial"/>
              <a:cs typeface="Arial"/>
              <a:sym typeface="Arial"/>
            </a:endParaRPr>
          </a:p>
        </p:txBody>
      </p:sp>
      <p:sp>
        <p:nvSpPr>
          <p:cNvPr id="252" name="Google Shape;252;p51"/>
          <p:cNvSpPr txBox="1"/>
          <p:nvPr/>
        </p:nvSpPr>
        <p:spPr>
          <a:xfrm>
            <a:off x="4168626" y="2983837"/>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(4.742)</a:t>
            </a:r>
            <a:endParaRPr b="0" i="0" sz="1400" u="none" cap="none" strike="noStrike">
              <a:solidFill>
                <a:srgbClr val="000000"/>
              </a:solidFill>
              <a:latin typeface="Arial"/>
              <a:ea typeface="Arial"/>
              <a:cs typeface="Arial"/>
              <a:sym typeface="Arial"/>
            </a:endParaRPr>
          </a:p>
        </p:txBody>
      </p:sp>
      <p:sp>
        <p:nvSpPr>
          <p:cNvPr id="253" name="Google Shape;253;p51"/>
          <p:cNvSpPr txBox="1"/>
          <p:nvPr/>
        </p:nvSpPr>
        <p:spPr>
          <a:xfrm>
            <a:off x="5000723" y="2728649"/>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0B4DD0"/>
                </a:solidFill>
                <a:latin typeface="Proxima Nova"/>
                <a:ea typeface="Proxima Nova"/>
                <a:cs typeface="Proxima Nova"/>
                <a:sym typeface="Proxima Nova"/>
              </a:rPr>
              <a:t>2022</a:t>
            </a:r>
            <a:endParaRPr b="0" i="0" sz="1400" u="none" cap="none" strike="noStrike">
              <a:solidFill>
                <a:srgbClr val="000000"/>
              </a:solidFill>
              <a:latin typeface="Arial"/>
              <a:ea typeface="Arial"/>
              <a:cs typeface="Arial"/>
              <a:sym typeface="Arial"/>
            </a:endParaRPr>
          </a:p>
        </p:txBody>
      </p:sp>
      <p:sp>
        <p:nvSpPr>
          <p:cNvPr id="254" name="Google Shape;254;p51"/>
          <p:cNvSpPr txBox="1"/>
          <p:nvPr/>
        </p:nvSpPr>
        <p:spPr>
          <a:xfrm>
            <a:off x="5523960" y="2983837"/>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(4.168)</a:t>
            </a:r>
            <a:endParaRPr b="0" i="0" sz="1400" u="none" cap="none" strike="noStrike">
              <a:solidFill>
                <a:srgbClr val="000000"/>
              </a:solidFill>
              <a:latin typeface="Arial"/>
              <a:ea typeface="Arial"/>
              <a:cs typeface="Arial"/>
              <a:sym typeface="Arial"/>
            </a:endParaRPr>
          </a:p>
        </p:txBody>
      </p:sp>
      <p:sp>
        <p:nvSpPr>
          <p:cNvPr id="255" name="Google Shape;255;p51"/>
          <p:cNvSpPr txBox="1"/>
          <p:nvPr/>
        </p:nvSpPr>
        <p:spPr>
          <a:xfrm>
            <a:off x="5678390" y="2728649"/>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0B4DD0"/>
                </a:solidFill>
                <a:latin typeface="Proxima Nova"/>
                <a:ea typeface="Proxima Nova"/>
                <a:cs typeface="Proxima Nova"/>
                <a:sym typeface="Proxima Nova"/>
              </a:rPr>
              <a:t>2023</a:t>
            </a:r>
            <a:endParaRPr b="0" i="0" sz="1400" u="none" cap="none" strike="noStrike">
              <a:solidFill>
                <a:srgbClr val="000000"/>
              </a:solidFill>
              <a:latin typeface="Arial"/>
              <a:ea typeface="Arial"/>
              <a:cs typeface="Arial"/>
              <a:sym typeface="Arial"/>
            </a:endParaRPr>
          </a:p>
        </p:txBody>
      </p:sp>
      <p:sp>
        <p:nvSpPr>
          <p:cNvPr id="256" name="Google Shape;256;p51"/>
          <p:cNvSpPr txBox="1"/>
          <p:nvPr/>
        </p:nvSpPr>
        <p:spPr>
          <a:xfrm>
            <a:off x="6201626" y="2983837"/>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(4.162)</a:t>
            </a:r>
            <a:endParaRPr b="0" i="0" sz="1400" u="none" cap="none" strike="noStrike">
              <a:solidFill>
                <a:srgbClr val="000000"/>
              </a:solidFill>
              <a:latin typeface="Arial"/>
              <a:ea typeface="Arial"/>
              <a:cs typeface="Arial"/>
              <a:sym typeface="Arial"/>
            </a:endParaRPr>
          </a:p>
        </p:txBody>
      </p:sp>
      <p:pic>
        <p:nvPicPr>
          <p:cNvPr descr="Escena de parque contorno" id="257" name="Google Shape;257;p51"/>
          <p:cNvPicPr preferRelativeResize="0"/>
          <p:nvPr/>
        </p:nvPicPr>
        <p:blipFill rotWithShape="1">
          <a:blip r:embed="rId8">
            <a:alphaModFix/>
          </a:blip>
          <a:srcRect b="0" l="0" r="0" t="0"/>
          <a:stretch/>
        </p:blipFill>
        <p:spPr>
          <a:xfrm>
            <a:off x="3659177" y="1763738"/>
            <a:ext cx="391888" cy="391888"/>
          </a:xfrm>
          <a:prstGeom prst="rect">
            <a:avLst/>
          </a:prstGeom>
          <a:noFill/>
          <a:ln>
            <a:noFill/>
          </a:ln>
        </p:spPr>
      </p:pic>
      <p:pic>
        <p:nvPicPr>
          <p:cNvPr descr="Escena tropical contorno" id="258" name="Google Shape;258;p51"/>
          <p:cNvPicPr preferRelativeResize="0"/>
          <p:nvPr/>
        </p:nvPicPr>
        <p:blipFill rotWithShape="1">
          <a:blip r:embed="rId9">
            <a:alphaModFix/>
          </a:blip>
          <a:srcRect b="0" l="0" r="0" t="0"/>
          <a:stretch/>
        </p:blipFill>
        <p:spPr>
          <a:xfrm>
            <a:off x="3659177" y="3471459"/>
            <a:ext cx="391888" cy="391888"/>
          </a:xfrm>
          <a:prstGeom prst="rect">
            <a:avLst/>
          </a:prstGeom>
          <a:noFill/>
          <a:ln>
            <a:noFill/>
          </a:ln>
        </p:spPr>
      </p:pic>
      <p:sp>
        <p:nvSpPr>
          <p:cNvPr id="259" name="Google Shape;259;p51"/>
          <p:cNvSpPr txBox="1"/>
          <p:nvPr/>
        </p:nvSpPr>
        <p:spPr>
          <a:xfrm>
            <a:off x="6356056" y="2728649"/>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0B4DD0"/>
                </a:solidFill>
                <a:latin typeface="Proxima Nova"/>
                <a:ea typeface="Proxima Nova"/>
                <a:cs typeface="Proxima Nova"/>
                <a:sym typeface="Proxima Nova"/>
              </a:rPr>
              <a:t>2024</a:t>
            </a:r>
            <a:endParaRPr b="0" i="0" sz="1400" u="none" cap="none" strike="noStrike">
              <a:solidFill>
                <a:srgbClr val="000000"/>
              </a:solidFill>
              <a:latin typeface="Arial"/>
              <a:ea typeface="Arial"/>
              <a:cs typeface="Arial"/>
              <a:sym typeface="Arial"/>
            </a:endParaRPr>
          </a:p>
        </p:txBody>
      </p:sp>
      <p:pic>
        <p:nvPicPr>
          <p:cNvPr descr="Potencia con relleno sólido" id="260" name="Google Shape;260;p51"/>
          <p:cNvPicPr preferRelativeResize="0"/>
          <p:nvPr/>
        </p:nvPicPr>
        <p:blipFill rotWithShape="1">
          <a:blip r:embed="rId10">
            <a:alphaModFix/>
          </a:blip>
          <a:srcRect b="0" l="0" r="0" t="0"/>
          <a:stretch/>
        </p:blipFill>
        <p:spPr>
          <a:xfrm rot="5400000">
            <a:off x="7775381" y="2049844"/>
            <a:ext cx="112133" cy="112134"/>
          </a:xfrm>
          <a:prstGeom prst="rect">
            <a:avLst/>
          </a:prstGeom>
          <a:noFill/>
          <a:ln>
            <a:noFill/>
          </a:ln>
        </p:spPr>
      </p:pic>
      <p:sp>
        <p:nvSpPr>
          <p:cNvPr id="261" name="Google Shape;261;p51"/>
          <p:cNvSpPr txBox="1"/>
          <p:nvPr/>
        </p:nvSpPr>
        <p:spPr>
          <a:xfrm>
            <a:off x="4323056" y="2728649"/>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0B4DD0"/>
                </a:solidFill>
                <a:latin typeface="Proxima Nova"/>
                <a:ea typeface="Proxima Nova"/>
                <a:cs typeface="Proxima Nova"/>
                <a:sym typeface="Proxima Nova"/>
              </a:rPr>
              <a:t>2021</a:t>
            </a:r>
            <a:endParaRPr b="0" i="0" sz="1400" u="none" cap="none" strike="noStrike">
              <a:solidFill>
                <a:srgbClr val="000000"/>
              </a:solidFill>
              <a:latin typeface="Arial"/>
              <a:ea typeface="Arial"/>
              <a:cs typeface="Arial"/>
              <a:sym typeface="Arial"/>
            </a:endParaRPr>
          </a:p>
        </p:txBody>
      </p:sp>
      <p:sp>
        <p:nvSpPr>
          <p:cNvPr id="262" name="Google Shape;262;p51"/>
          <p:cNvSpPr txBox="1"/>
          <p:nvPr/>
        </p:nvSpPr>
        <p:spPr>
          <a:xfrm>
            <a:off x="3499284" y="2133481"/>
            <a:ext cx="927896" cy="3462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Fuera del horario laboral…</a:t>
            </a:r>
            <a:endParaRPr b="0" i="0" sz="1400" u="none" cap="none" strike="noStrike">
              <a:solidFill>
                <a:srgbClr val="000000"/>
              </a:solidFill>
              <a:latin typeface="Arial"/>
              <a:ea typeface="Arial"/>
              <a:cs typeface="Arial"/>
              <a:sym typeface="Arial"/>
            </a:endParaRPr>
          </a:p>
        </p:txBody>
      </p:sp>
      <p:sp>
        <p:nvSpPr>
          <p:cNvPr id="263" name="Google Shape;263;p51"/>
          <p:cNvSpPr txBox="1"/>
          <p:nvPr/>
        </p:nvSpPr>
        <p:spPr>
          <a:xfrm>
            <a:off x="7055998" y="2728649"/>
            <a:ext cx="8991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0B4DD0"/>
                </a:solidFill>
                <a:latin typeface="Proxima Nova"/>
                <a:ea typeface="Proxima Nova"/>
                <a:cs typeface="Proxima Nova"/>
                <a:sym typeface="Proxima Nova"/>
              </a:rPr>
              <a:t>2025</a:t>
            </a:r>
            <a:endParaRPr b="0" i="0" sz="1400" u="none" cap="none" strike="noStrike">
              <a:solidFill>
                <a:srgbClr val="000000"/>
              </a:solidFill>
              <a:latin typeface="Arial"/>
              <a:ea typeface="Arial"/>
              <a:cs typeface="Arial"/>
              <a:sym typeface="Arial"/>
            </a:endParaRPr>
          </a:p>
        </p:txBody>
      </p:sp>
      <p:sp>
        <p:nvSpPr>
          <p:cNvPr id="264" name="Google Shape;264;p51"/>
          <p:cNvSpPr txBox="1"/>
          <p:nvPr/>
        </p:nvSpPr>
        <p:spPr>
          <a:xfrm>
            <a:off x="3568976" y="2978323"/>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Base Total:</a:t>
            </a:r>
            <a:endParaRPr b="0" i="0" sz="1400" u="none" cap="none" strike="noStrike">
              <a:solidFill>
                <a:srgbClr val="000000"/>
              </a:solidFill>
              <a:latin typeface="Arial"/>
              <a:ea typeface="Arial"/>
              <a:cs typeface="Arial"/>
              <a:sym typeface="Arial"/>
            </a:endParaRPr>
          </a:p>
        </p:txBody>
      </p:sp>
      <p:sp>
        <p:nvSpPr>
          <p:cNvPr id="265" name="Google Shape;265;p51"/>
          <p:cNvSpPr txBox="1"/>
          <p:nvPr/>
        </p:nvSpPr>
        <p:spPr>
          <a:xfrm>
            <a:off x="3499284" y="3902805"/>
            <a:ext cx="927896"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Vacaciones…</a:t>
            </a:r>
            <a:endParaRPr b="0" i="0" sz="1400" u="none" cap="none" strike="noStrike">
              <a:solidFill>
                <a:srgbClr val="000000"/>
              </a:solidFill>
              <a:latin typeface="Arial"/>
              <a:ea typeface="Arial"/>
              <a:cs typeface="Arial"/>
              <a:sym typeface="Arial"/>
            </a:endParaRPr>
          </a:p>
        </p:txBody>
      </p:sp>
      <p:sp>
        <p:nvSpPr>
          <p:cNvPr id="266" name="Google Shape;266;p51"/>
          <p:cNvSpPr txBox="1"/>
          <p:nvPr/>
        </p:nvSpPr>
        <p:spPr>
          <a:xfrm>
            <a:off x="3244326" y="4429474"/>
            <a:ext cx="1150121" cy="30008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graphicFrame>
        <p:nvGraphicFramePr>
          <p:cNvPr id="267" name="Google Shape;267;p51"/>
          <p:cNvGraphicFramePr/>
          <p:nvPr/>
        </p:nvGraphicFramePr>
        <p:xfrm>
          <a:off x="4401517" y="4432197"/>
          <a:ext cx="3000000" cy="3000000"/>
        </p:xfrm>
        <a:graphic>
          <a:graphicData uri="http://schemas.openxmlformats.org/drawingml/2006/table">
            <a:tbl>
              <a:tblPr bandRow="1" firstRow="1">
                <a:noFill/>
                <a:tableStyleId>{62FAA13D-C6A1-4D1D-AE8C-B725AE35AB6D}</a:tableStyleId>
              </a:tblPr>
              <a:tblGrid>
                <a:gridCol w="647450"/>
                <a:gridCol w="647450"/>
                <a:gridCol w="647450"/>
                <a:gridCol w="647450"/>
                <a:gridCol w="647450"/>
              </a:tblGrid>
              <a:tr h="278125">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74%</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64%</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62%</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59%</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900"/>
                        <a:buFont typeface="Arial"/>
                        <a:buNone/>
                      </a:pPr>
                      <a:r>
                        <a:rPr b="0" lang="es-ES" sz="900" u="none" cap="none" strike="noStrike">
                          <a:solidFill>
                            <a:schemeClr val="dk1"/>
                          </a:solidFill>
                          <a:latin typeface="Proxima Nova"/>
                          <a:ea typeface="Proxima Nova"/>
                          <a:cs typeface="Proxima Nova"/>
                          <a:sym typeface="Proxima Nova"/>
                        </a:rPr>
                        <a:t>63%</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268" name="Google Shape;268;p51"/>
          <p:cNvGraphicFramePr/>
          <p:nvPr/>
        </p:nvGraphicFramePr>
        <p:xfrm>
          <a:off x="4401349" y="1203028"/>
          <a:ext cx="3000000" cy="3000000"/>
        </p:xfrm>
        <a:graphic>
          <a:graphicData uri="http://schemas.openxmlformats.org/drawingml/2006/table">
            <a:tbl>
              <a:tblPr bandRow="1" firstRow="1">
                <a:noFill/>
                <a:tableStyleId>{62FAA13D-C6A1-4D1D-AE8C-B725AE35AB6D}</a:tableStyleId>
              </a:tblPr>
              <a:tblGrid>
                <a:gridCol w="647450"/>
                <a:gridCol w="647450"/>
                <a:gridCol w="647450"/>
                <a:gridCol w="647450"/>
                <a:gridCol w="647450"/>
              </a:tblGrid>
              <a:tr h="278125">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82%</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75%</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72%</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71%</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900"/>
                        <a:buFont typeface="Arial"/>
                        <a:buNone/>
                      </a:pPr>
                      <a:r>
                        <a:rPr b="0" lang="es-ES" sz="900" u="none" cap="none" strike="noStrike">
                          <a:solidFill>
                            <a:schemeClr val="dk1"/>
                          </a:solidFill>
                          <a:latin typeface="Proxima Nova"/>
                          <a:ea typeface="Proxima Nova"/>
                          <a:cs typeface="Proxima Nova"/>
                          <a:sym typeface="Proxima Nova"/>
                        </a:rPr>
                        <a:t>73%</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69" name="Google Shape;269;p51"/>
          <p:cNvSpPr txBox="1"/>
          <p:nvPr/>
        </p:nvSpPr>
        <p:spPr>
          <a:xfrm>
            <a:off x="3441501" y="1198598"/>
            <a:ext cx="980139" cy="30008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sp>
        <p:nvSpPr>
          <p:cNvPr id="270" name="Google Shape;270;p51"/>
          <p:cNvSpPr txBox="1"/>
          <p:nvPr/>
        </p:nvSpPr>
        <p:spPr>
          <a:xfrm>
            <a:off x="7927548" y="1546975"/>
            <a:ext cx="74625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s-ES" sz="675" u="none" cap="none" strike="noStrike">
                <a:solidFill>
                  <a:srgbClr val="000000"/>
                </a:solidFill>
                <a:latin typeface="Proxima Nova"/>
                <a:ea typeface="Proxima Nova"/>
                <a:cs typeface="Proxima Nova"/>
                <a:sym typeface="Proxima Nova"/>
              </a:rPr>
              <a:t>Siempre que sea necesario</a:t>
            </a:r>
            <a:endParaRPr b="0" i="0" sz="1400" u="none" cap="none" strike="noStrike">
              <a:solidFill>
                <a:srgbClr val="000000"/>
              </a:solidFill>
              <a:latin typeface="Arial"/>
              <a:ea typeface="Arial"/>
              <a:cs typeface="Arial"/>
              <a:sym typeface="Arial"/>
            </a:endParaRPr>
          </a:p>
        </p:txBody>
      </p:sp>
      <p:grpSp>
        <p:nvGrpSpPr>
          <p:cNvPr id="271" name="Google Shape;271;p51"/>
          <p:cNvGrpSpPr/>
          <p:nvPr/>
        </p:nvGrpSpPr>
        <p:grpSpPr>
          <a:xfrm>
            <a:off x="7700036" y="1584547"/>
            <a:ext cx="307107" cy="350444"/>
            <a:chOff x="6161246" y="1496797"/>
            <a:chExt cx="343435" cy="467259"/>
          </a:xfrm>
        </p:grpSpPr>
        <p:pic>
          <p:nvPicPr>
            <p:cNvPr descr="Potencia con relleno sólido" id="272" name="Google Shape;272;p51"/>
            <p:cNvPicPr preferRelativeResize="0"/>
            <p:nvPr/>
          </p:nvPicPr>
          <p:blipFill rotWithShape="1">
            <a:blip r:embed="rId11">
              <a:alphaModFix/>
            </a:blip>
            <a:srcRect b="0" l="0" r="0" t="0"/>
            <a:stretch/>
          </p:blipFill>
          <p:spPr>
            <a:xfrm>
              <a:off x="6258208" y="1496797"/>
              <a:ext cx="149511" cy="149512"/>
            </a:xfrm>
            <a:prstGeom prst="rect">
              <a:avLst/>
            </a:prstGeom>
            <a:noFill/>
            <a:ln>
              <a:noFill/>
            </a:ln>
          </p:spPr>
        </p:pic>
        <p:sp>
          <p:nvSpPr>
            <p:cNvPr id="273" name="Google Shape;273;p51"/>
            <p:cNvSpPr txBox="1"/>
            <p:nvPr/>
          </p:nvSpPr>
          <p:spPr>
            <a:xfrm>
              <a:off x="6161246" y="1594724"/>
              <a:ext cx="34343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es-ES" sz="600" u="none" cap="none" strike="noStrike">
                  <a:solidFill>
                    <a:srgbClr val="FF6340"/>
                  </a:solidFill>
                  <a:latin typeface="Proxima Nova"/>
                  <a:ea typeface="Proxima Nova"/>
                  <a:cs typeface="Proxima Nova"/>
                  <a:sym typeface="Proxima Nova"/>
                </a:rPr>
                <a:t>ON</a:t>
              </a:r>
              <a:endParaRPr b="0" i="0" sz="1400" u="none" cap="none" strike="noStrike">
                <a:solidFill>
                  <a:srgbClr val="000000"/>
                </a:solidFill>
                <a:latin typeface="Arial"/>
                <a:ea typeface="Arial"/>
                <a:cs typeface="Arial"/>
                <a:sym typeface="Arial"/>
              </a:endParaRPr>
            </a:p>
          </p:txBody>
        </p:sp>
      </p:grpSp>
      <p:sp>
        <p:nvSpPr>
          <p:cNvPr id="274" name="Google Shape;274;p51"/>
          <p:cNvSpPr txBox="1"/>
          <p:nvPr/>
        </p:nvSpPr>
        <p:spPr>
          <a:xfrm>
            <a:off x="7927548" y="2417112"/>
            <a:ext cx="476521"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s-ES" sz="675" u="none" cap="none" strike="noStrike">
                <a:solidFill>
                  <a:srgbClr val="000000"/>
                </a:solidFill>
                <a:latin typeface="Proxima Nova"/>
                <a:ea typeface="Proxima Nova"/>
                <a:cs typeface="Proxima Nova"/>
                <a:sym typeface="Proxima Nova"/>
              </a:rPr>
              <a:t>Nunca</a:t>
            </a:r>
            <a:endParaRPr b="0" i="0" sz="1400" u="none" cap="none" strike="noStrike">
              <a:solidFill>
                <a:srgbClr val="000000"/>
              </a:solidFill>
              <a:latin typeface="Arial"/>
              <a:ea typeface="Arial"/>
              <a:cs typeface="Arial"/>
              <a:sym typeface="Arial"/>
            </a:endParaRPr>
          </a:p>
        </p:txBody>
      </p:sp>
      <p:sp>
        <p:nvSpPr>
          <p:cNvPr id="275" name="Google Shape;275;p51"/>
          <p:cNvSpPr txBox="1"/>
          <p:nvPr/>
        </p:nvSpPr>
        <p:spPr>
          <a:xfrm>
            <a:off x="7954059" y="3735290"/>
            <a:ext cx="523958"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s-ES" sz="675" u="none" cap="none" strike="noStrike">
                <a:solidFill>
                  <a:srgbClr val="000000"/>
                </a:solidFill>
                <a:latin typeface="Proxima Nova"/>
                <a:ea typeface="Proxima Nova"/>
                <a:cs typeface="Proxima Nova"/>
                <a:sym typeface="Proxima Nova"/>
              </a:rPr>
              <a:t>A veces</a:t>
            </a:r>
            <a:endParaRPr b="0" i="0" sz="1400" u="none" cap="none" strike="noStrike">
              <a:solidFill>
                <a:srgbClr val="000000"/>
              </a:solidFill>
              <a:latin typeface="Arial"/>
              <a:ea typeface="Arial"/>
              <a:cs typeface="Arial"/>
              <a:sym typeface="Arial"/>
            </a:endParaRPr>
          </a:p>
        </p:txBody>
      </p:sp>
      <p:sp>
        <p:nvSpPr>
          <p:cNvPr id="276" name="Google Shape;276;p51"/>
          <p:cNvSpPr txBox="1"/>
          <p:nvPr/>
        </p:nvSpPr>
        <p:spPr>
          <a:xfrm>
            <a:off x="7951437" y="3256935"/>
            <a:ext cx="74625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s-ES" sz="675" u="none" cap="none" strike="noStrike">
                <a:solidFill>
                  <a:srgbClr val="000000"/>
                </a:solidFill>
                <a:latin typeface="Proxima Nova"/>
                <a:ea typeface="Proxima Nova"/>
                <a:cs typeface="Proxima Nova"/>
                <a:sym typeface="Proxima Nova"/>
              </a:rPr>
              <a:t>Siempre que sea necesario</a:t>
            </a:r>
            <a:endParaRPr b="0" i="0" sz="1400" u="none" cap="none" strike="noStrike">
              <a:solidFill>
                <a:srgbClr val="000000"/>
              </a:solidFill>
              <a:latin typeface="Arial"/>
              <a:ea typeface="Arial"/>
              <a:cs typeface="Arial"/>
              <a:sym typeface="Arial"/>
            </a:endParaRPr>
          </a:p>
        </p:txBody>
      </p:sp>
      <p:grpSp>
        <p:nvGrpSpPr>
          <p:cNvPr id="277" name="Google Shape;277;p51"/>
          <p:cNvGrpSpPr/>
          <p:nvPr/>
        </p:nvGrpSpPr>
        <p:grpSpPr>
          <a:xfrm>
            <a:off x="7698527" y="3294509"/>
            <a:ext cx="305513" cy="258112"/>
            <a:chOff x="6127380" y="1496797"/>
            <a:chExt cx="407351" cy="344149"/>
          </a:xfrm>
        </p:grpSpPr>
        <p:pic>
          <p:nvPicPr>
            <p:cNvPr descr="Potencia con relleno sólido" id="278" name="Google Shape;278;p51"/>
            <p:cNvPicPr preferRelativeResize="0"/>
            <p:nvPr/>
          </p:nvPicPr>
          <p:blipFill rotWithShape="1">
            <a:blip r:embed="rId11">
              <a:alphaModFix/>
            </a:blip>
            <a:srcRect b="0" l="0" r="0" t="0"/>
            <a:stretch/>
          </p:blipFill>
          <p:spPr>
            <a:xfrm>
              <a:off x="6258208" y="1496797"/>
              <a:ext cx="149511" cy="149512"/>
            </a:xfrm>
            <a:prstGeom prst="rect">
              <a:avLst/>
            </a:prstGeom>
            <a:noFill/>
            <a:ln>
              <a:noFill/>
            </a:ln>
          </p:spPr>
        </p:pic>
        <p:sp>
          <p:nvSpPr>
            <p:cNvPr id="279" name="Google Shape;279;p51"/>
            <p:cNvSpPr txBox="1"/>
            <p:nvPr/>
          </p:nvSpPr>
          <p:spPr>
            <a:xfrm>
              <a:off x="6127380" y="1594724"/>
              <a:ext cx="407351" cy="2462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es-ES" sz="600" u="none" cap="none" strike="noStrike">
                  <a:solidFill>
                    <a:srgbClr val="FF6340"/>
                  </a:solidFill>
                  <a:latin typeface="Proxima Nova"/>
                  <a:ea typeface="Proxima Nova"/>
                  <a:cs typeface="Proxima Nova"/>
                  <a:sym typeface="Proxima Nova"/>
                </a:rPr>
                <a:t>ON</a:t>
              </a:r>
              <a:endParaRPr b="0" i="0" sz="1400" u="none" cap="none" strike="noStrike">
                <a:solidFill>
                  <a:srgbClr val="000000"/>
                </a:solidFill>
                <a:latin typeface="Arial"/>
                <a:ea typeface="Arial"/>
                <a:cs typeface="Arial"/>
                <a:sym typeface="Arial"/>
              </a:endParaRPr>
            </a:p>
          </p:txBody>
        </p:sp>
      </p:grpSp>
      <p:sp>
        <p:nvSpPr>
          <p:cNvPr id="280" name="Google Shape;280;p51"/>
          <p:cNvSpPr txBox="1"/>
          <p:nvPr/>
        </p:nvSpPr>
        <p:spPr>
          <a:xfrm>
            <a:off x="7951437" y="4127072"/>
            <a:ext cx="452632"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0" lang="es-ES" sz="675" u="none" cap="none" strike="noStrike">
                <a:solidFill>
                  <a:srgbClr val="000000"/>
                </a:solidFill>
                <a:latin typeface="Proxima Nova"/>
                <a:ea typeface="Proxima Nova"/>
                <a:cs typeface="Proxima Nova"/>
                <a:sym typeface="Proxima Nova"/>
              </a:rPr>
              <a:t>Nunca</a:t>
            </a:r>
            <a:endParaRPr b="0" i="0" sz="1400" u="none" cap="none" strike="noStrike">
              <a:solidFill>
                <a:srgbClr val="000000"/>
              </a:solidFill>
              <a:latin typeface="Arial"/>
              <a:ea typeface="Arial"/>
              <a:cs typeface="Arial"/>
              <a:sym typeface="Arial"/>
            </a:endParaRPr>
          </a:p>
        </p:txBody>
      </p:sp>
      <p:sp>
        <p:nvSpPr>
          <p:cNvPr id="281" name="Google Shape;281;p51"/>
          <p:cNvSpPr/>
          <p:nvPr/>
        </p:nvSpPr>
        <p:spPr>
          <a:xfrm>
            <a:off x="3427785" y="4428706"/>
            <a:ext cx="4225144" cy="261729"/>
          </a:xfrm>
          <a:prstGeom prst="rect">
            <a:avLst/>
          </a:prstGeom>
          <a:no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grpSp>
        <p:nvGrpSpPr>
          <p:cNvPr id="282" name="Google Shape;282;p51"/>
          <p:cNvGrpSpPr/>
          <p:nvPr/>
        </p:nvGrpSpPr>
        <p:grpSpPr>
          <a:xfrm>
            <a:off x="7682773" y="4115830"/>
            <a:ext cx="333963" cy="262573"/>
            <a:chOff x="5765463" y="1483055"/>
            <a:chExt cx="445284" cy="350097"/>
          </a:xfrm>
        </p:grpSpPr>
        <p:pic>
          <p:nvPicPr>
            <p:cNvPr descr="Potencia con relleno sólido" id="283" name="Google Shape;283;p51"/>
            <p:cNvPicPr preferRelativeResize="0"/>
            <p:nvPr/>
          </p:nvPicPr>
          <p:blipFill rotWithShape="1">
            <a:blip r:embed="rId7">
              <a:alphaModFix/>
            </a:blip>
            <a:srcRect b="0" l="0" r="0" t="0"/>
            <a:stretch/>
          </p:blipFill>
          <p:spPr>
            <a:xfrm rot="10800000">
              <a:off x="5915419" y="1483055"/>
              <a:ext cx="149511" cy="149512"/>
            </a:xfrm>
            <a:prstGeom prst="rect">
              <a:avLst/>
            </a:prstGeom>
            <a:noFill/>
            <a:ln>
              <a:noFill/>
            </a:ln>
          </p:spPr>
        </p:pic>
        <p:sp>
          <p:nvSpPr>
            <p:cNvPr id="284" name="Google Shape;284;p51"/>
            <p:cNvSpPr txBox="1"/>
            <p:nvPr/>
          </p:nvSpPr>
          <p:spPr>
            <a:xfrm>
              <a:off x="5765463" y="1586931"/>
              <a:ext cx="44528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es-ES" sz="600" u="none" cap="none" strike="noStrike">
                  <a:solidFill>
                    <a:srgbClr val="2088C2"/>
                  </a:solidFill>
                  <a:latin typeface="Proxima Nova"/>
                  <a:ea typeface="Proxima Nova"/>
                  <a:cs typeface="Proxima Nova"/>
                  <a:sym typeface="Proxima Nova"/>
                </a:rPr>
                <a:t>OFF</a:t>
              </a:r>
              <a:endParaRPr b="0" i="0" sz="1400" u="none" cap="none" strike="noStrike">
                <a:solidFill>
                  <a:srgbClr val="000000"/>
                </a:solidFill>
                <a:latin typeface="Arial"/>
                <a:ea typeface="Arial"/>
                <a:cs typeface="Arial"/>
                <a:sym typeface="Arial"/>
              </a:endParaRPr>
            </a:p>
          </p:txBody>
        </p:sp>
      </p:grpSp>
      <p:pic>
        <p:nvPicPr>
          <p:cNvPr descr="Potencia con relleno sólido" id="285" name="Google Shape;285;p51"/>
          <p:cNvPicPr preferRelativeResize="0"/>
          <p:nvPr/>
        </p:nvPicPr>
        <p:blipFill rotWithShape="1">
          <a:blip r:embed="rId10">
            <a:alphaModFix/>
          </a:blip>
          <a:srcRect b="0" l="0" r="0" t="0"/>
          <a:stretch/>
        </p:blipFill>
        <p:spPr>
          <a:xfrm rot="5400000">
            <a:off x="7807317" y="3765651"/>
            <a:ext cx="112133" cy="112134"/>
          </a:xfrm>
          <a:prstGeom prst="rect">
            <a:avLst/>
          </a:prstGeom>
          <a:noFill/>
          <a:ln>
            <a:noFill/>
          </a:ln>
        </p:spPr>
      </p:pic>
      <p:sp>
        <p:nvSpPr>
          <p:cNvPr id="286" name="Google Shape;286;p51"/>
          <p:cNvSpPr/>
          <p:nvPr/>
        </p:nvSpPr>
        <p:spPr>
          <a:xfrm>
            <a:off x="4352800" y="1456688"/>
            <a:ext cx="2660543" cy="2919250"/>
          </a:xfrm>
          <a:prstGeom prst="rect">
            <a:avLst/>
          </a:prstGeom>
          <a:solidFill>
            <a:srgbClr val="FFFFFF">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287" name="Google Shape;287;p51"/>
          <p:cNvSpPr txBox="1"/>
          <p:nvPr/>
        </p:nvSpPr>
        <p:spPr>
          <a:xfrm>
            <a:off x="6886949" y="2983837"/>
            <a:ext cx="927897" cy="1962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(4.165)</a:t>
            </a:r>
            <a:endParaRPr b="0" i="0" sz="1400" u="none" cap="none" strike="noStrike">
              <a:solidFill>
                <a:srgbClr val="000000"/>
              </a:solidFill>
              <a:latin typeface="Arial"/>
              <a:ea typeface="Arial"/>
              <a:cs typeface="Arial"/>
              <a:sym typeface="Arial"/>
            </a:endParaRPr>
          </a:p>
        </p:txBody>
      </p:sp>
      <p:sp>
        <p:nvSpPr>
          <p:cNvPr id="288" name="Google Shape;288;p51"/>
          <p:cNvSpPr/>
          <p:nvPr/>
        </p:nvSpPr>
        <p:spPr>
          <a:xfrm flipH="1" rot="5400000">
            <a:off x="7462086" y="4532396"/>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89" name="Google Shape;289;p51"/>
          <p:cNvSpPr/>
          <p:nvPr/>
        </p:nvSpPr>
        <p:spPr>
          <a:xfrm flipH="1" rot="-5400000">
            <a:off x="6810315" y="1303776"/>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0" name="Google Shape;290;p51"/>
          <p:cNvSpPr/>
          <p:nvPr/>
        </p:nvSpPr>
        <p:spPr>
          <a:xfrm flipH="1" rot="-5400000">
            <a:off x="6163309" y="1303775"/>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1" name="Google Shape;291;p51"/>
          <p:cNvSpPr/>
          <p:nvPr/>
        </p:nvSpPr>
        <p:spPr>
          <a:xfrm flipH="1" rot="-5400000">
            <a:off x="5506359" y="1296457"/>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2" name="Google Shape;292;p51"/>
          <p:cNvSpPr/>
          <p:nvPr/>
        </p:nvSpPr>
        <p:spPr>
          <a:xfrm flipH="1" rot="-5400000">
            <a:off x="6839332" y="4540157"/>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3" name="Google Shape;293;p51"/>
          <p:cNvSpPr/>
          <p:nvPr/>
        </p:nvSpPr>
        <p:spPr>
          <a:xfrm flipH="1" rot="-5400000">
            <a:off x="6192326" y="4540156"/>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4" name="Google Shape;294;p51"/>
          <p:cNvSpPr/>
          <p:nvPr/>
        </p:nvSpPr>
        <p:spPr>
          <a:xfrm flipH="1" rot="-5400000">
            <a:off x="5535376" y="4532838"/>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5" name="Google Shape;295;p51"/>
          <p:cNvSpPr/>
          <p:nvPr/>
        </p:nvSpPr>
        <p:spPr>
          <a:xfrm flipH="1" rot="5400000">
            <a:off x="7491103" y="3667403"/>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6" name="Google Shape;296;p51"/>
          <p:cNvSpPr/>
          <p:nvPr/>
        </p:nvSpPr>
        <p:spPr>
          <a:xfrm flipH="1" rot="-5400000">
            <a:off x="7497891" y="4118275"/>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7" name="Google Shape;297;p51"/>
          <p:cNvSpPr/>
          <p:nvPr/>
        </p:nvSpPr>
        <p:spPr>
          <a:xfrm flipH="1" rot="-5400000">
            <a:off x="7523289" y="2482744"/>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298" name="Google Shape;298;p51"/>
          <p:cNvSpPr txBox="1"/>
          <p:nvPr/>
        </p:nvSpPr>
        <p:spPr>
          <a:xfrm>
            <a:off x="297636" y="5358313"/>
            <a:ext cx="820742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1" lang="es-ES" sz="900" u="none" cap="none" strike="noStrike">
                <a:solidFill>
                  <a:schemeClr val="lt1"/>
                </a:solidFill>
                <a:latin typeface="Proxima Nova"/>
                <a:ea typeface="Proxima Nova"/>
                <a:cs typeface="Proxima Nova"/>
                <a:sym typeface="Proxima Nova"/>
              </a:rPr>
              <a:t>F1. ¿Con qué frecuencia realizas las siguientes acciones?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2" title="Rectangle 1.png"/>
          <p:cNvPicPr preferRelativeResize="0"/>
          <p:nvPr/>
        </p:nvPicPr>
        <p:blipFill rotWithShape="1">
          <a:blip r:embed="rId3">
            <a:alphaModFix/>
          </a:blip>
          <a:srcRect b="0" l="0" r="0" t="0"/>
          <a:stretch/>
        </p:blipFill>
        <p:spPr>
          <a:xfrm>
            <a:off x="-2" y="5257800"/>
            <a:ext cx="7467603" cy="498485"/>
          </a:xfrm>
          <a:prstGeom prst="rect">
            <a:avLst/>
          </a:prstGeom>
          <a:noFill/>
          <a:ln>
            <a:noFill/>
          </a:ln>
        </p:spPr>
      </p:pic>
      <p:sp>
        <p:nvSpPr>
          <p:cNvPr id="304" name="Google Shape;304;p52"/>
          <p:cNvSpPr txBox="1"/>
          <p:nvPr>
            <p:ph idx="2" type="body"/>
          </p:nvPr>
        </p:nvSpPr>
        <p:spPr>
          <a:xfrm>
            <a:off x="413999" y="113771"/>
            <a:ext cx="7235400" cy="617400"/>
          </a:xfrm>
          <a:prstGeom prst="rect">
            <a:avLst/>
          </a:prstGeom>
          <a:noFill/>
          <a:ln>
            <a:noFill/>
          </a:ln>
        </p:spPr>
        <p:txBody>
          <a:bodyPr anchorCtr="0" anchor="ctr" bIns="56000" lIns="56000" spcFirstLastPara="1" rIns="56000" wrap="square" tIns="56000">
            <a:normAutofit/>
          </a:bodyPr>
          <a:lstStyle/>
          <a:p>
            <a:pPr indent="0" lvl="0" marL="0" rtl="0" algn="l">
              <a:lnSpc>
                <a:spcPct val="90000"/>
              </a:lnSpc>
              <a:spcBef>
                <a:spcPts val="0"/>
              </a:spcBef>
              <a:spcAft>
                <a:spcPts val="0"/>
              </a:spcAft>
              <a:buClr>
                <a:schemeClr val="accent1"/>
              </a:buClr>
              <a:buSzPts val="900"/>
              <a:buNone/>
            </a:pPr>
            <a:r>
              <a:rPr lang="es-ES">
                <a:solidFill>
                  <a:srgbClr val="0B4DD0"/>
                </a:solidFill>
              </a:rPr>
              <a:t>1</a:t>
            </a:r>
            <a:r>
              <a:rPr lang="es-ES">
                <a:solidFill>
                  <a:srgbClr val="0B4DD0"/>
                </a:solidFill>
              </a:rPr>
              <a:t>. Desconexión Digital</a:t>
            </a:r>
            <a:endParaRPr>
              <a:solidFill>
                <a:srgbClr val="0B4DD0"/>
              </a:solidFill>
            </a:endParaRPr>
          </a:p>
        </p:txBody>
      </p:sp>
      <p:graphicFrame>
        <p:nvGraphicFramePr>
          <p:cNvPr id="305" name="Google Shape;305;p52"/>
          <p:cNvGraphicFramePr/>
          <p:nvPr/>
        </p:nvGraphicFramePr>
        <p:xfrm>
          <a:off x="420387" y="4820467"/>
          <a:ext cx="3000000" cy="3000000"/>
        </p:xfrm>
        <a:graphic>
          <a:graphicData uri="http://schemas.openxmlformats.org/drawingml/2006/table">
            <a:tbl>
              <a:tblPr>
                <a:noFill/>
                <a:tableStyleId>{F4922881-1072-4A0A-91C2-EFB650C1F307}</a:tableStyleId>
              </a:tblPr>
              <a:tblGrid>
                <a:gridCol w="329400"/>
                <a:gridCol w="3597425"/>
              </a:tblGrid>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 significativamente  positivas y negativas vs. población general (N.C. 95%)</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r h="13607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chemeClr val="dk1"/>
                        </a:solidFill>
                        <a:latin typeface="Proxima Nova"/>
                        <a:ea typeface="Proxima Nova"/>
                        <a:cs typeface="Proxima Nova"/>
                        <a:sym typeface="Proxima Nova"/>
                      </a:endParaRPr>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s-ES" sz="700" u="none" cap="none" strike="noStrike">
                          <a:solidFill>
                            <a:schemeClr val="dk1"/>
                          </a:solidFill>
                          <a:latin typeface="Proxima Nova"/>
                          <a:ea typeface="Proxima Nova"/>
                          <a:cs typeface="Proxima Nova"/>
                          <a:sym typeface="Proxima Nova"/>
                        </a:rPr>
                        <a:t>Diferencias significativas entre segmentos (N.C 95%). </a:t>
                      </a:r>
                      <a:endParaRPr sz="700" u="none" cap="none" strike="noStrike"/>
                    </a:p>
                  </a:txBody>
                  <a:tcPr marT="45725" marB="45725" marR="91450" marL="91450">
                    <a:lnL cap="flat" cmpd="sng" w="12700">
                      <a:solidFill>
                        <a:srgbClr val="EFF5F9"/>
                      </a:solidFill>
                      <a:prstDash val="solid"/>
                      <a:round/>
                      <a:headEnd len="sm" w="sm" type="none"/>
                      <a:tailEnd len="sm" w="sm" type="none"/>
                    </a:lnL>
                    <a:lnR cap="flat" cmpd="sng" w="12700">
                      <a:solidFill>
                        <a:srgbClr val="EFF5F9"/>
                      </a:solidFill>
                      <a:prstDash val="solid"/>
                      <a:round/>
                      <a:headEnd len="sm" w="sm" type="none"/>
                      <a:tailEnd len="sm" w="sm" type="none"/>
                    </a:lnR>
                    <a:lnT cap="flat" cmpd="sng" w="12700">
                      <a:solidFill>
                        <a:srgbClr val="EFF5F9"/>
                      </a:solidFill>
                      <a:prstDash val="solid"/>
                      <a:round/>
                      <a:headEnd len="sm" w="sm" type="none"/>
                      <a:tailEnd len="sm" w="sm" type="none"/>
                    </a:lnT>
                    <a:lnB cap="flat" cmpd="sng" w="12700">
                      <a:solidFill>
                        <a:srgbClr val="EFF5F9"/>
                      </a:solidFill>
                      <a:prstDash val="solid"/>
                      <a:round/>
                      <a:headEnd len="sm" w="sm" type="none"/>
                      <a:tailEnd len="sm" w="sm" type="none"/>
                    </a:lnB>
                  </a:tcPr>
                </a:tc>
              </a:tr>
            </a:tbl>
          </a:graphicData>
        </a:graphic>
      </p:graphicFrame>
      <p:sp>
        <p:nvSpPr>
          <p:cNvPr id="306" name="Google Shape;306;p52"/>
          <p:cNvSpPr txBox="1"/>
          <p:nvPr/>
        </p:nvSpPr>
        <p:spPr>
          <a:xfrm>
            <a:off x="354563" y="4897766"/>
            <a:ext cx="533051" cy="369332"/>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rgbClr val="D9382C"/>
                </a:solidFill>
                <a:latin typeface="Proxima Nova"/>
                <a:ea typeface="Proxima Nova"/>
                <a:cs typeface="Proxima Nova"/>
                <a:sym typeface="Proxima Nova"/>
              </a:rPr>
              <a:t>ABC</a:t>
            </a:r>
            <a:r>
              <a:rPr b="0" i="0" lang="es-ES" sz="1800" u="none" cap="none" strike="noStrike">
                <a:solidFill>
                  <a:srgbClr val="D9382C"/>
                </a:solidFill>
                <a:latin typeface="Proxima Nova"/>
                <a:ea typeface="Proxima Nova"/>
                <a:cs typeface="Proxima Nova"/>
                <a:sym typeface="Proxima Nova"/>
              </a:rPr>
              <a:t> </a:t>
            </a:r>
            <a:endParaRPr b="0" i="0" sz="1400" u="none" cap="none" strike="noStrike">
              <a:solidFill>
                <a:srgbClr val="D9382C"/>
              </a:solidFill>
              <a:latin typeface="Arial"/>
              <a:ea typeface="Arial"/>
              <a:cs typeface="Arial"/>
              <a:sym typeface="Arial"/>
            </a:endParaRPr>
          </a:p>
        </p:txBody>
      </p:sp>
      <p:pic>
        <p:nvPicPr>
          <p:cNvPr id="307" name="Google Shape;307;p52"/>
          <p:cNvPicPr preferRelativeResize="0"/>
          <p:nvPr/>
        </p:nvPicPr>
        <p:blipFill rotWithShape="1">
          <a:blip r:embed="rId4">
            <a:alphaModFix/>
          </a:blip>
          <a:srcRect b="0" l="0" r="0" t="0"/>
          <a:stretch/>
        </p:blipFill>
        <p:spPr>
          <a:xfrm>
            <a:off x="152400" y="-1980550"/>
            <a:ext cx="8839199" cy="712143"/>
          </a:xfrm>
          <a:prstGeom prst="rect">
            <a:avLst/>
          </a:prstGeom>
          <a:noFill/>
          <a:ln>
            <a:noFill/>
          </a:ln>
        </p:spPr>
      </p:pic>
      <p:grpSp>
        <p:nvGrpSpPr>
          <p:cNvPr id="308" name="Google Shape;308;p52"/>
          <p:cNvGrpSpPr/>
          <p:nvPr/>
        </p:nvGrpSpPr>
        <p:grpSpPr>
          <a:xfrm>
            <a:off x="482857" y="4896755"/>
            <a:ext cx="243775" cy="102179"/>
            <a:chOff x="5250712" y="1125246"/>
            <a:chExt cx="243775" cy="102179"/>
          </a:xfrm>
        </p:grpSpPr>
        <p:sp>
          <p:nvSpPr>
            <p:cNvPr id="309" name="Google Shape;309;p52"/>
            <p:cNvSpPr/>
            <p:nvPr/>
          </p:nvSpPr>
          <p:spPr>
            <a:xfrm flipH="1" rot="-5400000">
              <a:off x="5392308" y="1125246"/>
              <a:ext cx="102179" cy="102179"/>
            </a:xfrm>
            <a:prstGeom prst="chevron">
              <a:avLst>
                <a:gd fmla="val 50000" name="adj"/>
              </a:avLst>
            </a:prstGeom>
            <a:solidFill>
              <a:srgbClr val="D93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10" name="Google Shape;310;p52"/>
            <p:cNvSpPr/>
            <p:nvPr/>
          </p:nvSpPr>
          <p:spPr>
            <a:xfrm flipH="1" rot="5400000">
              <a:off x="5250712" y="1125246"/>
              <a:ext cx="102179" cy="102179"/>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311" name="Google Shape;311;p52"/>
          <p:cNvSpPr txBox="1"/>
          <p:nvPr/>
        </p:nvSpPr>
        <p:spPr>
          <a:xfrm>
            <a:off x="376901" y="1250023"/>
            <a:ext cx="4225040" cy="308912"/>
          </a:xfrm>
          <a:prstGeom prst="rect">
            <a:avLst/>
          </a:prstGeom>
          <a:noFill/>
          <a:ln>
            <a:noFill/>
          </a:ln>
        </p:spPr>
        <p:txBody>
          <a:bodyPr anchorCtr="0" anchor="ctr" bIns="54000" lIns="54000" spcFirstLastPara="1" rIns="54000" wrap="square" tIns="54000">
            <a:noAutofit/>
          </a:bodyPr>
          <a:lstStyle/>
          <a:p>
            <a:pPr indent="0" lvl="0" marL="0" marR="0" rtl="0" algn="l">
              <a:lnSpc>
                <a:spcPct val="90000"/>
              </a:lnSpc>
              <a:spcBef>
                <a:spcPts val="0"/>
              </a:spcBef>
              <a:spcAft>
                <a:spcPts val="0"/>
              </a:spcAft>
              <a:buClr>
                <a:srgbClr val="000000"/>
              </a:buClr>
              <a:buSzPts val="750"/>
              <a:buFont typeface="Arial"/>
              <a:buNone/>
            </a:pPr>
            <a:r>
              <a:rPr b="0" i="0" lang="es-ES" sz="750" u="none" cap="none" strike="noStrike">
                <a:solidFill>
                  <a:schemeClr val="dk1"/>
                </a:solidFill>
                <a:latin typeface="Proxima Nova"/>
                <a:ea typeface="Proxima Nova"/>
                <a:cs typeface="Proxima Nova"/>
                <a:sym typeface="Proxima Nova"/>
              </a:rPr>
              <a:t>Por el lado </a:t>
            </a:r>
            <a:r>
              <a:rPr b="1" i="0" lang="es-ES" sz="750" u="none" cap="none" strike="noStrike">
                <a:solidFill>
                  <a:schemeClr val="dk1"/>
                </a:solidFill>
                <a:latin typeface="Proxima Nova"/>
                <a:ea typeface="Proxima Nova"/>
                <a:cs typeface="Proxima Nova"/>
                <a:sym typeface="Proxima Nova"/>
              </a:rPr>
              <a:t>la edad</a:t>
            </a:r>
            <a:r>
              <a:rPr b="0" i="0" lang="es-ES" sz="750" u="none" cap="none" strike="noStrike">
                <a:solidFill>
                  <a:schemeClr val="dk1"/>
                </a:solidFill>
                <a:latin typeface="Proxima Nova"/>
                <a:ea typeface="Proxima Nova"/>
                <a:cs typeface="Proxima Nova"/>
                <a:sym typeface="Proxima Nova"/>
              </a:rPr>
              <a:t>, se aprecia una </a:t>
            </a:r>
            <a:r>
              <a:rPr b="1" i="0" lang="es-ES" sz="750" u="none" cap="none" strike="noStrike">
                <a:solidFill>
                  <a:schemeClr val="dk1"/>
                </a:solidFill>
                <a:latin typeface="Proxima Nova"/>
                <a:ea typeface="Proxima Nova"/>
                <a:cs typeface="Proxima Nova"/>
                <a:sym typeface="Proxima Nova"/>
              </a:rPr>
              <a:t>tendencia generacional</a:t>
            </a:r>
            <a:r>
              <a:rPr b="0" i="0" lang="es-ES" sz="750" u="none" cap="none" strike="noStrike">
                <a:solidFill>
                  <a:schemeClr val="dk1"/>
                </a:solidFill>
                <a:latin typeface="Proxima Nova"/>
                <a:ea typeface="Proxima Nova"/>
                <a:cs typeface="Proxima Nova"/>
                <a:sym typeface="Proxima Nova"/>
              </a:rPr>
              <a:t>, la desconexión digital es más efectiva entre los más jóvenes en detrimento de los más mayores </a:t>
            </a:r>
            <a:endParaRPr b="0" i="0" sz="1400" u="none" cap="none" strike="noStrike">
              <a:solidFill>
                <a:srgbClr val="000000"/>
              </a:solidFill>
              <a:latin typeface="Arial"/>
              <a:ea typeface="Arial"/>
              <a:cs typeface="Arial"/>
              <a:sym typeface="Arial"/>
            </a:endParaRPr>
          </a:p>
        </p:txBody>
      </p:sp>
      <p:pic>
        <p:nvPicPr>
          <p:cNvPr descr="Escena de parque contorno" id="312" name="Google Shape;312;p52"/>
          <p:cNvPicPr preferRelativeResize="0"/>
          <p:nvPr/>
        </p:nvPicPr>
        <p:blipFill rotWithShape="1">
          <a:blip r:embed="rId5">
            <a:alphaModFix/>
          </a:blip>
          <a:srcRect b="0" l="0" r="0" t="0"/>
          <a:stretch/>
        </p:blipFill>
        <p:spPr>
          <a:xfrm>
            <a:off x="536795" y="2137015"/>
            <a:ext cx="391888" cy="391888"/>
          </a:xfrm>
          <a:prstGeom prst="rect">
            <a:avLst/>
          </a:prstGeom>
          <a:noFill/>
          <a:ln>
            <a:noFill/>
          </a:ln>
        </p:spPr>
      </p:pic>
      <p:pic>
        <p:nvPicPr>
          <p:cNvPr descr="Escena tropical contorno" id="313" name="Google Shape;313;p52"/>
          <p:cNvPicPr preferRelativeResize="0"/>
          <p:nvPr/>
        </p:nvPicPr>
        <p:blipFill rotWithShape="1">
          <a:blip r:embed="rId6">
            <a:alphaModFix/>
          </a:blip>
          <a:srcRect b="0" l="0" r="0" t="0"/>
          <a:stretch/>
        </p:blipFill>
        <p:spPr>
          <a:xfrm>
            <a:off x="536795" y="3701861"/>
            <a:ext cx="391888" cy="391888"/>
          </a:xfrm>
          <a:prstGeom prst="rect">
            <a:avLst/>
          </a:prstGeom>
          <a:noFill/>
          <a:ln>
            <a:noFill/>
          </a:ln>
        </p:spPr>
      </p:pic>
      <p:sp>
        <p:nvSpPr>
          <p:cNvPr id="314" name="Google Shape;314;p52"/>
          <p:cNvSpPr txBox="1"/>
          <p:nvPr/>
        </p:nvSpPr>
        <p:spPr>
          <a:xfrm>
            <a:off x="376902" y="2506757"/>
            <a:ext cx="927896" cy="3462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Fuera del horario laboral…</a:t>
            </a:r>
            <a:endParaRPr b="0" i="0" sz="1400" u="none" cap="none" strike="noStrike">
              <a:solidFill>
                <a:srgbClr val="000000"/>
              </a:solidFill>
              <a:latin typeface="Arial"/>
              <a:ea typeface="Arial"/>
              <a:cs typeface="Arial"/>
              <a:sym typeface="Arial"/>
            </a:endParaRPr>
          </a:p>
        </p:txBody>
      </p:sp>
      <p:sp>
        <p:nvSpPr>
          <p:cNvPr id="315" name="Google Shape;315;p52"/>
          <p:cNvSpPr txBox="1"/>
          <p:nvPr/>
        </p:nvSpPr>
        <p:spPr>
          <a:xfrm>
            <a:off x="376902" y="4133207"/>
            <a:ext cx="927900" cy="21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Vacaciones…</a:t>
            </a:r>
            <a:endParaRPr b="0" i="0" sz="1400" u="none" cap="none" strike="noStrike">
              <a:solidFill>
                <a:srgbClr val="000000"/>
              </a:solidFill>
              <a:latin typeface="Arial"/>
              <a:ea typeface="Arial"/>
              <a:cs typeface="Arial"/>
              <a:sym typeface="Arial"/>
            </a:endParaRPr>
          </a:p>
        </p:txBody>
      </p:sp>
      <p:sp>
        <p:nvSpPr>
          <p:cNvPr id="316" name="Google Shape;316;p52"/>
          <p:cNvSpPr/>
          <p:nvPr/>
        </p:nvSpPr>
        <p:spPr>
          <a:xfrm>
            <a:off x="376902" y="1634775"/>
            <a:ext cx="162000" cy="162000"/>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17" name="Google Shape;317;p52"/>
          <p:cNvSpPr txBox="1"/>
          <p:nvPr/>
        </p:nvSpPr>
        <p:spPr>
          <a:xfrm>
            <a:off x="569550" y="1599403"/>
            <a:ext cx="2728406"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1" i="0" lang="es-ES" sz="675" u="none" cap="none" strike="noStrike">
                <a:solidFill>
                  <a:srgbClr val="0B4DD0"/>
                </a:solidFill>
                <a:latin typeface="Proxima Nova"/>
                <a:ea typeface="Proxima Nova"/>
                <a:cs typeface="Proxima Nova"/>
                <a:sym typeface="Proxima Nova"/>
              </a:rPr>
              <a:t>Responde </a:t>
            </a:r>
            <a:r>
              <a:rPr b="0" i="0" lang="es-ES" sz="675" u="none" cap="none" strike="noStrike">
                <a:solidFill>
                  <a:srgbClr val="0B4DD0"/>
                </a:solidFill>
                <a:latin typeface="Proxima Nova"/>
                <a:ea typeface="Proxima Nova"/>
                <a:cs typeface="Proxima Nova"/>
                <a:sym typeface="Proxima Nova"/>
              </a:rPr>
              <a:t>llamadas, mensajes o e-mails</a:t>
            </a:r>
            <a:endParaRPr b="0" i="0" sz="1400" u="none" cap="none" strike="noStrike">
              <a:solidFill>
                <a:srgbClr val="000000"/>
              </a:solidFill>
              <a:latin typeface="Arial"/>
              <a:ea typeface="Arial"/>
              <a:cs typeface="Arial"/>
              <a:sym typeface="Arial"/>
            </a:endParaRPr>
          </a:p>
        </p:txBody>
      </p:sp>
      <p:sp>
        <p:nvSpPr>
          <p:cNvPr id="318" name="Google Shape;318;p52"/>
          <p:cNvSpPr txBox="1"/>
          <p:nvPr/>
        </p:nvSpPr>
        <p:spPr>
          <a:xfrm>
            <a:off x="317515" y="1835994"/>
            <a:ext cx="980139" cy="30008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graphicFrame>
        <p:nvGraphicFramePr>
          <p:cNvPr id="319" name="Google Shape;319;p52"/>
          <p:cNvGraphicFramePr/>
          <p:nvPr/>
        </p:nvGraphicFramePr>
        <p:xfrm>
          <a:off x="1194372" y="2873115"/>
          <a:ext cx="3000000" cy="3000000"/>
        </p:xfrm>
        <a:graphic>
          <a:graphicData uri="http://schemas.openxmlformats.org/drawingml/2006/table">
            <a:tbl>
              <a:tblPr bandRow="1" firstRow="1">
                <a:noFill/>
                <a:tableStyleId>{62FAA13D-C6A1-4D1D-AE8C-B725AE35AB6D}</a:tableStyleId>
              </a:tblPr>
              <a:tblGrid>
                <a:gridCol w="567925"/>
                <a:gridCol w="567925"/>
                <a:gridCol w="567925"/>
                <a:gridCol w="567925"/>
                <a:gridCol w="567925"/>
                <a:gridCol w="567925"/>
              </a:tblGrid>
              <a:tr h="278125">
                <a:tc>
                  <a:txBody>
                    <a:bodyPr/>
                    <a:lstStyle/>
                    <a:p>
                      <a:pPr indent="0" lvl="0" marL="0" marR="0" rtl="0" algn="ctr">
                        <a:lnSpc>
                          <a:spcPct val="100000"/>
                        </a:lnSpc>
                        <a:spcBef>
                          <a:spcPts val="0"/>
                        </a:spcBef>
                        <a:spcAft>
                          <a:spcPts val="0"/>
                        </a:spcAft>
                        <a:buClr>
                          <a:srgbClr val="000000"/>
                        </a:buClr>
                        <a:buSzPts val="700"/>
                        <a:buFont typeface="Arial"/>
                        <a:buNone/>
                      </a:pPr>
                      <a:r>
                        <a:rPr lang="es-ES" sz="700" u="none" cap="none" strike="noStrike">
                          <a:solidFill>
                            <a:schemeClr val="dk1"/>
                          </a:solidFill>
                        </a:rPr>
                        <a:t>TOTAL</a:t>
                      </a:r>
                      <a:endParaRPr sz="1400" u="none" cap="none" strike="noStrike"/>
                    </a:p>
                  </a:txBody>
                  <a:tcPr marT="34300" marB="3430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16_24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25_34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35_44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45_54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55_65</a:t>
                      </a:r>
                      <a:endParaRPr sz="1400" u="none" cap="none" strike="noStrike"/>
                    </a:p>
                  </a:txBody>
                  <a:tcPr marT="7150" marB="0" marR="7150" marL="7150" anchor="ctr"/>
                </a:tc>
              </a:tr>
            </a:tbl>
          </a:graphicData>
        </a:graphic>
      </p:graphicFrame>
      <p:graphicFrame>
        <p:nvGraphicFramePr>
          <p:cNvPr id="320" name="Google Shape;320;p52"/>
          <p:cNvGraphicFramePr/>
          <p:nvPr/>
        </p:nvGraphicFramePr>
        <p:xfrm>
          <a:off x="1116058" y="2073543"/>
          <a:ext cx="3564200" cy="866429"/>
        </p:xfrm>
        <a:graphic>
          <a:graphicData uri="http://schemas.openxmlformats.org/drawingml/2006/chart">
            <c:chart r:id="rId7"/>
          </a:graphicData>
        </a:graphic>
      </p:graphicFrame>
      <p:graphicFrame>
        <p:nvGraphicFramePr>
          <p:cNvPr id="321" name="Google Shape;321;p52"/>
          <p:cNvGraphicFramePr/>
          <p:nvPr/>
        </p:nvGraphicFramePr>
        <p:xfrm>
          <a:off x="1194372" y="1785932"/>
          <a:ext cx="3000000" cy="3000000"/>
        </p:xfrm>
        <a:graphic>
          <a:graphicData uri="http://schemas.openxmlformats.org/drawingml/2006/table">
            <a:tbl>
              <a:tblPr bandRow="1" firstRow="1">
                <a:noFill/>
                <a:tableStyleId>{62FAA13D-C6A1-4D1D-AE8C-B725AE35AB6D}</a:tableStyleId>
              </a:tblPr>
              <a:tblGrid>
                <a:gridCol w="567925"/>
                <a:gridCol w="567925"/>
                <a:gridCol w="567925"/>
                <a:gridCol w="567925"/>
                <a:gridCol w="567925"/>
                <a:gridCol w="567925"/>
              </a:tblGrid>
              <a:tr h="278125">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73%</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71%</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72%</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71%</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75% </a:t>
                      </a:r>
                      <a:r>
                        <a:rPr b="0" lang="es-ES" sz="700" u="none" cap="none" strike="noStrike">
                          <a:solidFill>
                            <a:srgbClr val="FF0000"/>
                          </a:solidFill>
                          <a:latin typeface="Proxima Nova"/>
                          <a:ea typeface="Proxima Nova"/>
                          <a:cs typeface="Proxima Nova"/>
                          <a:sym typeface="Proxima Nova"/>
                        </a:rPr>
                        <a:t>D</a:t>
                      </a:r>
                      <a:endParaRPr b="0" sz="900" u="none" cap="none" strike="noStrike">
                        <a:solidFill>
                          <a:srgbClr val="FF0000"/>
                        </a:solidFill>
                        <a:latin typeface="Proxima Nova"/>
                        <a:ea typeface="Proxima Nova"/>
                        <a:cs typeface="Proxima Nova"/>
                        <a:sym typeface="Proxima Nova"/>
                      </a:endParaRPr>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75%</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2" name="Google Shape;322;p52"/>
          <p:cNvSpPr txBox="1"/>
          <p:nvPr/>
        </p:nvSpPr>
        <p:spPr>
          <a:xfrm>
            <a:off x="317515" y="3238332"/>
            <a:ext cx="980139" cy="30008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graphicFrame>
        <p:nvGraphicFramePr>
          <p:cNvPr id="323" name="Google Shape;323;p52"/>
          <p:cNvGraphicFramePr/>
          <p:nvPr/>
        </p:nvGraphicFramePr>
        <p:xfrm>
          <a:off x="1194372" y="4275453"/>
          <a:ext cx="3000000" cy="3000000"/>
        </p:xfrm>
        <a:graphic>
          <a:graphicData uri="http://schemas.openxmlformats.org/drawingml/2006/table">
            <a:tbl>
              <a:tblPr bandRow="1" firstRow="1">
                <a:noFill/>
                <a:tableStyleId>{62FAA13D-C6A1-4D1D-AE8C-B725AE35AB6D}</a:tableStyleId>
              </a:tblPr>
              <a:tblGrid>
                <a:gridCol w="567925"/>
                <a:gridCol w="567925"/>
                <a:gridCol w="567925"/>
                <a:gridCol w="567925"/>
                <a:gridCol w="567925"/>
                <a:gridCol w="567925"/>
              </a:tblGrid>
              <a:tr h="278125">
                <a:tc>
                  <a:txBody>
                    <a:bodyPr/>
                    <a:lstStyle/>
                    <a:p>
                      <a:pPr indent="0" lvl="0" marL="0" marR="0" rtl="0" algn="ctr">
                        <a:lnSpc>
                          <a:spcPct val="100000"/>
                        </a:lnSpc>
                        <a:spcBef>
                          <a:spcPts val="0"/>
                        </a:spcBef>
                        <a:spcAft>
                          <a:spcPts val="0"/>
                        </a:spcAft>
                        <a:buClr>
                          <a:srgbClr val="000000"/>
                        </a:buClr>
                        <a:buSzPts val="700"/>
                        <a:buFont typeface="Arial"/>
                        <a:buNone/>
                      </a:pPr>
                      <a:r>
                        <a:rPr lang="es-ES" sz="700" u="none" cap="none" strike="noStrike">
                          <a:solidFill>
                            <a:schemeClr val="dk1"/>
                          </a:solidFill>
                        </a:rPr>
                        <a:t>TOTAL</a:t>
                      </a:r>
                      <a:endParaRPr sz="1400" u="none" cap="none" strike="noStrike"/>
                    </a:p>
                  </a:txBody>
                  <a:tcPr marT="34300" marB="3430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16_24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25_34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35_44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45_54</a:t>
                      </a:r>
                      <a:endParaRPr sz="1400" u="none" cap="none" strike="noStrike"/>
                    </a:p>
                  </a:txBody>
                  <a:tcPr marT="7150" marB="0" marR="7150" marL="7150" anchor="ctr"/>
                </a:tc>
                <a:tc>
                  <a:txBody>
                    <a:bodyPr/>
                    <a:lstStyle/>
                    <a:p>
                      <a:pPr indent="0" lvl="0" marL="0" marR="0" rtl="0" algn="ctr">
                        <a:lnSpc>
                          <a:spcPct val="100000"/>
                        </a:lnSpc>
                        <a:spcBef>
                          <a:spcPts val="0"/>
                        </a:spcBef>
                        <a:spcAft>
                          <a:spcPts val="0"/>
                        </a:spcAft>
                        <a:buClr>
                          <a:srgbClr val="000000"/>
                        </a:buClr>
                        <a:buSzPts val="800"/>
                        <a:buFont typeface="Arial"/>
                        <a:buNone/>
                      </a:pPr>
                      <a:r>
                        <a:rPr b="1" i="0" lang="es-ES" sz="800" u="none" cap="none" strike="noStrike">
                          <a:solidFill>
                            <a:schemeClr val="dk1"/>
                          </a:solidFill>
                          <a:latin typeface="arial"/>
                          <a:ea typeface="arial"/>
                          <a:cs typeface="arial"/>
                          <a:sym typeface="arial"/>
                        </a:rPr>
                        <a:t>55_65</a:t>
                      </a:r>
                      <a:endParaRPr sz="1400" u="none" cap="none" strike="noStrike"/>
                    </a:p>
                  </a:txBody>
                  <a:tcPr marT="7150" marB="0" marR="7150" marL="7150" anchor="ctr"/>
                </a:tc>
              </a:tr>
            </a:tbl>
          </a:graphicData>
        </a:graphic>
      </p:graphicFrame>
      <p:graphicFrame>
        <p:nvGraphicFramePr>
          <p:cNvPr id="324" name="Google Shape;324;p52"/>
          <p:cNvGraphicFramePr/>
          <p:nvPr/>
        </p:nvGraphicFramePr>
        <p:xfrm>
          <a:off x="1116058" y="3475881"/>
          <a:ext cx="3564200" cy="866429"/>
        </p:xfrm>
        <a:graphic>
          <a:graphicData uri="http://schemas.openxmlformats.org/drawingml/2006/chart">
            <c:chart r:id="rId8"/>
          </a:graphicData>
        </a:graphic>
      </p:graphicFrame>
      <p:graphicFrame>
        <p:nvGraphicFramePr>
          <p:cNvPr id="325" name="Google Shape;325;p52"/>
          <p:cNvGraphicFramePr/>
          <p:nvPr/>
        </p:nvGraphicFramePr>
        <p:xfrm>
          <a:off x="1194372" y="3188270"/>
          <a:ext cx="3000000" cy="3000000"/>
        </p:xfrm>
        <a:graphic>
          <a:graphicData uri="http://schemas.openxmlformats.org/drawingml/2006/table">
            <a:tbl>
              <a:tblPr bandRow="1" firstRow="1">
                <a:noFill/>
                <a:tableStyleId>{62FAA13D-C6A1-4D1D-AE8C-B725AE35AB6D}</a:tableStyleId>
              </a:tblPr>
              <a:tblGrid>
                <a:gridCol w="567925"/>
                <a:gridCol w="567925"/>
                <a:gridCol w="567925"/>
                <a:gridCol w="567925"/>
                <a:gridCol w="567925"/>
                <a:gridCol w="567925"/>
              </a:tblGrid>
              <a:tr h="278125">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63%</a:t>
                      </a:r>
                      <a:endParaRPr sz="1400" u="none" cap="none" strike="noStrike"/>
                    </a:p>
                  </a:txBody>
                  <a:tcPr marT="34300" marB="3430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62%</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62%</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61%</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64%</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0" lang="es-ES" sz="900" u="none" cap="none" strike="noStrike">
                          <a:solidFill>
                            <a:schemeClr val="dk1"/>
                          </a:solidFill>
                          <a:latin typeface="Proxima Nova"/>
                          <a:ea typeface="Proxima Nova"/>
                          <a:cs typeface="Proxima Nova"/>
                          <a:sym typeface="Proxima Nova"/>
                        </a:rPr>
                        <a:t>64%</a:t>
                      </a:r>
                      <a:endParaRPr sz="1400" u="none" cap="none" strike="noStrike"/>
                    </a:p>
                  </a:txBody>
                  <a:tcPr marT="7150" marB="0" marR="7150" marL="71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6" name="Google Shape;326;p52"/>
          <p:cNvSpPr/>
          <p:nvPr/>
        </p:nvSpPr>
        <p:spPr>
          <a:xfrm flipH="1" rot="5400000">
            <a:off x="4525307" y="2161644"/>
            <a:ext cx="76634" cy="76634"/>
          </a:xfrm>
          <a:prstGeom prst="chevron">
            <a:avLst>
              <a:gd fmla="val 50000" name="adj"/>
            </a:avLst>
          </a:prstGeom>
          <a:solidFill>
            <a:srgbClr val="377A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27" name="Google Shape;327;p52"/>
          <p:cNvSpPr/>
          <p:nvPr/>
        </p:nvSpPr>
        <p:spPr>
          <a:xfrm flipH="1" rot="-5400000">
            <a:off x="3398390" y="2128977"/>
            <a:ext cx="76634" cy="76634"/>
          </a:xfrm>
          <a:prstGeom prst="chevron">
            <a:avLst>
              <a:gd fmla="val 50000" name="adj"/>
            </a:avLst>
          </a:prstGeom>
          <a:solidFill>
            <a:srgbClr val="FF6340"/>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28" name="Google Shape;328;p52"/>
          <p:cNvSpPr/>
          <p:nvPr/>
        </p:nvSpPr>
        <p:spPr>
          <a:xfrm flipH="1" rot="-5400000">
            <a:off x="2801093" y="2136609"/>
            <a:ext cx="76634" cy="76634"/>
          </a:xfrm>
          <a:prstGeom prst="chevron">
            <a:avLst>
              <a:gd fmla="val 50000" name="adj"/>
            </a:avLst>
          </a:prstGeom>
          <a:solidFill>
            <a:srgbClr val="FF6340"/>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29" name="Google Shape;329;p52"/>
          <p:cNvSpPr/>
          <p:nvPr/>
        </p:nvSpPr>
        <p:spPr>
          <a:xfrm flipH="1" rot="5400000">
            <a:off x="4525307" y="3566607"/>
            <a:ext cx="76634" cy="76634"/>
          </a:xfrm>
          <a:prstGeom prst="chevron">
            <a:avLst>
              <a:gd fmla="val 50000" name="adj"/>
            </a:avLst>
          </a:prstGeom>
          <a:solidFill>
            <a:srgbClr val="377A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30" name="Google Shape;330;p52"/>
          <p:cNvSpPr/>
          <p:nvPr/>
        </p:nvSpPr>
        <p:spPr>
          <a:xfrm flipH="1" rot="-5400000">
            <a:off x="3395792" y="3538409"/>
            <a:ext cx="76634" cy="76634"/>
          </a:xfrm>
          <a:prstGeom prst="chevron">
            <a:avLst>
              <a:gd fmla="val 50000" name="adj"/>
            </a:avLst>
          </a:prstGeom>
          <a:solidFill>
            <a:srgbClr val="FF6340"/>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31" name="Google Shape;331;p52"/>
          <p:cNvSpPr txBox="1"/>
          <p:nvPr/>
        </p:nvSpPr>
        <p:spPr>
          <a:xfrm>
            <a:off x="4745206" y="1264285"/>
            <a:ext cx="2347005" cy="557366"/>
          </a:xfrm>
          <a:prstGeom prst="rect">
            <a:avLst/>
          </a:prstGeom>
          <a:noFill/>
          <a:ln>
            <a:noFill/>
          </a:ln>
        </p:spPr>
        <p:txBody>
          <a:bodyPr anchorCtr="0" anchor="ctr" bIns="54000" lIns="54000" spcFirstLastPara="1" rIns="54000" wrap="square" tIns="54000">
            <a:noAutofit/>
          </a:bodyPr>
          <a:lstStyle/>
          <a:p>
            <a:pPr indent="0" lvl="0" marL="0" marR="0" rtl="0" algn="l">
              <a:lnSpc>
                <a:spcPct val="90000"/>
              </a:lnSpc>
              <a:spcBef>
                <a:spcPts val="0"/>
              </a:spcBef>
              <a:spcAft>
                <a:spcPts val="0"/>
              </a:spcAft>
              <a:buClr>
                <a:srgbClr val="000000"/>
              </a:buClr>
              <a:buSzPts val="750"/>
              <a:buFont typeface="Arial"/>
              <a:buNone/>
            </a:pPr>
            <a:r>
              <a:rPr b="0" i="0" lang="es-ES" sz="750" u="none" cap="none" strike="noStrike">
                <a:solidFill>
                  <a:schemeClr val="dk1"/>
                </a:solidFill>
                <a:latin typeface="Proxima Nova"/>
                <a:ea typeface="Proxima Nova"/>
                <a:cs typeface="Proxima Nova"/>
                <a:sym typeface="Proxima Nova"/>
              </a:rPr>
              <a:t>Además, </a:t>
            </a:r>
            <a:r>
              <a:rPr b="1" i="0" lang="es-ES" sz="750" u="none" cap="none" strike="noStrike">
                <a:solidFill>
                  <a:schemeClr val="dk1"/>
                </a:solidFill>
                <a:latin typeface="Proxima Nova"/>
                <a:ea typeface="Proxima Nova"/>
                <a:cs typeface="Proxima Nova"/>
                <a:sym typeface="Proxima Nova"/>
              </a:rPr>
              <a:t>la ocupación </a:t>
            </a:r>
            <a:r>
              <a:rPr b="0" i="0" lang="es-ES" sz="750" u="none" cap="none" strike="noStrike">
                <a:solidFill>
                  <a:schemeClr val="dk1"/>
                </a:solidFill>
                <a:latin typeface="Proxima Nova"/>
                <a:ea typeface="Proxima Nova"/>
                <a:cs typeface="Proxima Nova"/>
                <a:sym typeface="Proxima Nova"/>
              </a:rPr>
              <a:t>es otro factor que mantiene un comportamiento diferencial en este ámbito siendo los </a:t>
            </a:r>
            <a:r>
              <a:rPr b="1" i="0" lang="es-ES" sz="750" u="none" cap="none" strike="noStrike">
                <a:solidFill>
                  <a:schemeClr val="dk1"/>
                </a:solidFill>
                <a:latin typeface="Proxima Nova"/>
                <a:ea typeface="Proxima Nova"/>
                <a:cs typeface="Proxima Nova"/>
                <a:sym typeface="Proxima Nova"/>
              </a:rPr>
              <a:t>Autónomos los que menos cumplen la desconexión digital</a:t>
            </a:r>
            <a:r>
              <a:rPr b="0" i="0" lang="es-ES" sz="750" u="none" cap="none" strike="noStrike">
                <a:solidFill>
                  <a:schemeClr val="dk1"/>
                </a:solidFill>
                <a:latin typeface="Proxima Nova"/>
                <a:ea typeface="Proxima Nova"/>
                <a:cs typeface="Proxima Nova"/>
                <a:sym typeface="Proxima Nova"/>
              </a:rPr>
              <a:t>, sobre todo fuera del horario laboral.</a:t>
            </a:r>
            <a:endParaRPr b="0" i="0" sz="1400" u="none" cap="none" strike="noStrike">
              <a:solidFill>
                <a:srgbClr val="000000"/>
              </a:solidFill>
              <a:latin typeface="Arial"/>
              <a:ea typeface="Arial"/>
              <a:cs typeface="Arial"/>
              <a:sym typeface="Arial"/>
            </a:endParaRPr>
          </a:p>
        </p:txBody>
      </p:sp>
      <p:pic>
        <p:nvPicPr>
          <p:cNvPr descr="Escena de parque contorno" id="332" name="Google Shape;332;p52"/>
          <p:cNvPicPr preferRelativeResize="0"/>
          <p:nvPr/>
        </p:nvPicPr>
        <p:blipFill rotWithShape="1">
          <a:blip r:embed="rId5">
            <a:alphaModFix/>
          </a:blip>
          <a:srcRect b="0" l="0" r="0" t="0"/>
          <a:stretch/>
        </p:blipFill>
        <p:spPr>
          <a:xfrm>
            <a:off x="5473610" y="2226806"/>
            <a:ext cx="391888" cy="391888"/>
          </a:xfrm>
          <a:prstGeom prst="rect">
            <a:avLst/>
          </a:prstGeom>
          <a:noFill/>
          <a:ln>
            <a:noFill/>
          </a:ln>
        </p:spPr>
      </p:pic>
      <p:pic>
        <p:nvPicPr>
          <p:cNvPr descr="Escena tropical contorno" id="333" name="Google Shape;333;p52"/>
          <p:cNvPicPr preferRelativeResize="0"/>
          <p:nvPr/>
        </p:nvPicPr>
        <p:blipFill rotWithShape="1">
          <a:blip r:embed="rId6">
            <a:alphaModFix/>
          </a:blip>
          <a:srcRect b="0" l="0" r="0" t="0"/>
          <a:stretch/>
        </p:blipFill>
        <p:spPr>
          <a:xfrm>
            <a:off x="6307469" y="2241922"/>
            <a:ext cx="391888" cy="391888"/>
          </a:xfrm>
          <a:prstGeom prst="rect">
            <a:avLst/>
          </a:prstGeom>
          <a:noFill/>
          <a:ln>
            <a:noFill/>
          </a:ln>
        </p:spPr>
      </p:pic>
      <p:sp>
        <p:nvSpPr>
          <p:cNvPr id="334" name="Google Shape;334;p52"/>
          <p:cNvSpPr/>
          <p:nvPr/>
        </p:nvSpPr>
        <p:spPr>
          <a:xfrm>
            <a:off x="5318106" y="2156166"/>
            <a:ext cx="685800" cy="685800"/>
          </a:xfrm>
          <a:prstGeom prst="arc">
            <a:avLst>
              <a:gd fmla="val 16200000" name="adj1"/>
              <a:gd fmla="val 12915380" name="adj2"/>
            </a:avLst>
          </a:prstGeom>
          <a:noFill/>
          <a:ln cap="flat" cmpd="sng" w="28575">
            <a:solidFill>
              <a:srgbClr val="D938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35" name="Google Shape;335;p52"/>
          <p:cNvSpPr txBox="1"/>
          <p:nvPr/>
        </p:nvSpPr>
        <p:spPr>
          <a:xfrm>
            <a:off x="5476968" y="2578259"/>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85%</a:t>
            </a:r>
            <a:endParaRPr b="0" i="0" sz="1400" u="none" cap="none" strike="noStrike">
              <a:solidFill>
                <a:srgbClr val="000000"/>
              </a:solidFill>
              <a:latin typeface="Arial"/>
              <a:ea typeface="Arial"/>
              <a:cs typeface="Arial"/>
              <a:sym typeface="Arial"/>
            </a:endParaRPr>
          </a:p>
        </p:txBody>
      </p:sp>
      <p:sp>
        <p:nvSpPr>
          <p:cNvPr id="336" name="Google Shape;336;p52"/>
          <p:cNvSpPr/>
          <p:nvPr/>
        </p:nvSpPr>
        <p:spPr>
          <a:xfrm>
            <a:off x="6150861" y="2150256"/>
            <a:ext cx="685800" cy="685800"/>
          </a:xfrm>
          <a:prstGeom prst="arc">
            <a:avLst>
              <a:gd fmla="val 16200000" name="adj1"/>
              <a:gd fmla="val 12915380" name="adj2"/>
            </a:avLst>
          </a:prstGeom>
          <a:noFill/>
          <a:ln cap="flat" cmpd="sng" w="28575">
            <a:solidFill>
              <a:srgbClr val="D938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37" name="Google Shape;337;p52"/>
          <p:cNvSpPr txBox="1"/>
          <p:nvPr/>
        </p:nvSpPr>
        <p:spPr>
          <a:xfrm>
            <a:off x="6305088" y="2601401"/>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78%</a:t>
            </a:r>
            <a:endParaRPr b="0" i="0" sz="1400" u="none" cap="none" strike="noStrike">
              <a:solidFill>
                <a:srgbClr val="000000"/>
              </a:solidFill>
              <a:latin typeface="Arial"/>
              <a:ea typeface="Arial"/>
              <a:cs typeface="Arial"/>
              <a:sym typeface="Arial"/>
            </a:endParaRPr>
          </a:p>
        </p:txBody>
      </p:sp>
      <p:cxnSp>
        <p:nvCxnSpPr>
          <p:cNvPr id="338" name="Google Shape;338;p52"/>
          <p:cNvCxnSpPr/>
          <p:nvPr/>
        </p:nvCxnSpPr>
        <p:spPr>
          <a:xfrm>
            <a:off x="4680258" y="1250023"/>
            <a:ext cx="0" cy="3207461"/>
          </a:xfrm>
          <a:prstGeom prst="straightConnector1">
            <a:avLst/>
          </a:prstGeom>
          <a:noFill/>
          <a:ln cap="flat" cmpd="sng" w="9525">
            <a:solidFill>
              <a:schemeClr val="dk1"/>
            </a:solidFill>
            <a:prstDash val="solid"/>
            <a:round/>
            <a:headEnd len="sm" w="sm" type="none"/>
            <a:tailEnd len="sm" w="sm" type="none"/>
          </a:ln>
        </p:spPr>
      </p:cxnSp>
      <p:sp>
        <p:nvSpPr>
          <p:cNvPr id="339" name="Google Shape;339;p52"/>
          <p:cNvSpPr/>
          <p:nvPr/>
        </p:nvSpPr>
        <p:spPr>
          <a:xfrm flipH="1" rot="5400000">
            <a:off x="5810156" y="2622870"/>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40" name="Google Shape;340;p52"/>
          <p:cNvSpPr/>
          <p:nvPr/>
        </p:nvSpPr>
        <p:spPr>
          <a:xfrm flipH="1" rot="5400000">
            <a:off x="6645944" y="2638045"/>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41" name="Google Shape;341;p52"/>
          <p:cNvSpPr txBox="1"/>
          <p:nvPr/>
        </p:nvSpPr>
        <p:spPr>
          <a:xfrm>
            <a:off x="4748357" y="3234580"/>
            <a:ext cx="3314504" cy="422948"/>
          </a:xfrm>
          <a:prstGeom prst="rect">
            <a:avLst/>
          </a:prstGeom>
          <a:noFill/>
          <a:ln>
            <a:noFill/>
          </a:ln>
        </p:spPr>
        <p:txBody>
          <a:bodyPr anchorCtr="0" anchor="ctr" bIns="54000" lIns="54000" spcFirstLastPara="1" rIns="54000" wrap="square" tIns="54000">
            <a:noAutofit/>
          </a:bodyPr>
          <a:lstStyle/>
          <a:p>
            <a:pPr indent="0" lvl="0" marL="0" marR="0" rtl="0" algn="l">
              <a:lnSpc>
                <a:spcPct val="90000"/>
              </a:lnSpc>
              <a:spcBef>
                <a:spcPts val="0"/>
              </a:spcBef>
              <a:spcAft>
                <a:spcPts val="0"/>
              </a:spcAft>
              <a:buClr>
                <a:srgbClr val="000000"/>
              </a:buClr>
              <a:buSzPts val="750"/>
              <a:buFont typeface="Arial"/>
              <a:buNone/>
            </a:pPr>
            <a:r>
              <a:rPr b="0" i="0" lang="es-ES" sz="750" u="none" cap="none" strike="noStrike">
                <a:solidFill>
                  <a:schemeClr val="dk1"/>
                </a:solidFill>
                <a:latin typeface="Proxima Nova"/>
                <a:ea typeface="Proxima Nova"/>
                <a:cs typeface="Proxima Nova"/>
                <a:sym typeface="Proxima Nova"/>
              </a:rPr>
              <a:t>Y </a:t>
            </a:r>
            <a:r>
              <a:rPr b="1" i="0" lang="es-ES" sz="750" u="none" cap="none" strike="noStrike">
                <a:solidFill>
                  <a:schemeClr val="dk1"/>
                </a:solidFill>
                <a:latin typeface="Proxima Nova"/>
                <a:ea typeface="Proxima Nova"/>
                <a:cs typeface="Proxima Nova"/>
                <a:sym typeface="Proxima Nova"/>
              </a:rPr>
              <a:t>el cargo</a:t>
            </a:r>
            <a:r>
              <a:rPr b="0" i="0" lang="es-ES" sz="750" u="none" cap="none" strike="noStrike">
                <a:solidFill>
                  <a:schemeClr val="dk1"/>
                </a:solidFill>
                <a:latin typeface="Proxima Nova"/>
                <a:ea typeface="Proxima Nova"/>
                <a:cs typeface="Proxima Nova"/>
                <a:sym typeface="Proxima Nova"/>
              </a:rPr>
              <a:t>, muy hilado con la ocupación, siendo los </a:t>
            </a:r>
            <a:r>
              <a:rPr b="1" i="0" lang="es-ES" sz="750" u="none" cap="none" strike="noStrike">
                <a:solidFill>
                  <a:schemeClr val="dk1"/>
                </a:solidFill>
                <a:latin typeface="Proxima Nova"/>
                <a:ea typeface="Proxima Nova"/>
                <a:cs typeface="Proxima Nova"/>
                <a:sym typeface="Proxima Nova"/>
              </a:rPr>
              <a:t>mandos intermedios o superiores </a:t>
            </a:r>
            <a:r>
              <a:rPr b="0" i="0" lang="es-ES" sz="750" u="none" cap="none" strike="noStrike">
                <a:solidFill>
                  <a:schemeClr val="dk1"/>
                </a:solidFill>
                <a:latin typeface="Proxima Nova"/>
                <a:ea typeface="Proxima Nova"/>
                <a:cs typeface="Proxima Nova"/>
                <a:sym typeface="Proxima Nova"/>
              </a:rPr>
              <a:t>los que menos consiguen desconectar</a:t>
            </a:r>
            <a:endParaRPr b="0" i="0" sz="1400" u="none" cap="none" strike="noStrike">
              <a:solidFill>
                <a:srgbClr val="000000"/>
              </a:solidFill>
              <a:latin typeface="Arial"/>
              <a:ea typeface="Arial"/>
              <a:cs typeface="Arial"/>
              <a:sym typeface="Arial"/>
            </a:endParaRPr>
          </a:p>
        </p:txBody>
      </p:sp>
      <p:pic>
        <p:nvPicPr>
          <p:cNvPr descr="Escena de parque contorno" id="342" name="Google Shape;342;p52"/>
          <p:cNvPicPr preferRelativeResize="0"/>
          <p:nvPr/>
        </p:nvPicPr>
        <p:blipFill rotWithShape="1">
          <a:blip r:embed="rId5">
            <a:alphaModFix/>
          </a:blip>
          <a:srcRect b="0" l="0" r="0" t="0"/>
          <a:stretch/>
        </p:blipFill>
        <p:spPr>
          <a:xfrm>
            <a:off x="7203754" y="3643241"/>
            <a:ext cx="391888" cy="391888"/>
          </a:xfrm>
          <a:prstGeom prst="rect">
            <a:avLst/>
          </a:prstGeom>
          <a:noFill/>
          <a:ln>
            <a:noFill/>
          </a:ln>
        </p:spPr>
      </p:pic>
      <p:pic>
        <p:nvPicPr>
          <p:cNvPr descr="Escena tropical contorno" id="343" name="Google Shape;343;p52"/>
          <p:cNvPicPr preferRelativeResize="0"/>
          <p:nvPr/>
        </p:nvPicPr>
        <p:blipFill rotWithShape="1">
          <a:blip r:embed="rId6">
            <a:alphaModFix/>
          </a:blip>
          <a:srcRect b="0" l="0" r="0" t="0"/>
          <a:stretch/>
        </p:blipFill>
        <p:spPr>
          <a:xfrm>
            <a:off x="7753501" y="3643241"/>
            <a:ext cx="391888" cy="391888"/>
          </a:xfrm>
          <a:prstGeom prst="rect">
            <a:avLst/>
          </a:prstGeom>
          <a:noFill/>
          <a:ln>
            <a:noFill/>
          </a:ln>
        </p:spPr>
      </p:pic>
      <p:sp>
        <p:nvSpPr>
          <p:cNvPr id="344" name="Google Shape;344;p52"/>
          <p:cNvSpPr txBox="1"/>
          <p:nvPr/>
        </p:nvSpPr>
        <p:spPr>
          <a:xfrm>
            <a:off x="7196887" y="4035129"/>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81%</a:t>
            </a:r>
            <a:endParaRPr b="0" i="0" sz="1400" u="none" cap="none" strike="noStrike">
              <a:solidFill>
                <a:srgbClr val="000000"/>
              </a:solidFill>
              <a:latin typeface="Arial"/>
              <a:ea typeface="Arial"/>
              <a:cs typeface="Arial"/>
              <a:sym typeface="Arial"/>
            </a:endParaRPr>
          </a:p>
        </p:txBody>
      </p:sp>
      <p:sp>
        <p:nvSpPr>
          <p:cNvPr id="345" name="Google Shape;345;p52"/>
          <p:cNvSpPr txBox="1"/>
          <p:nvPr/>
        </p:nvSpPr>
        <p:spPr>
          <a:xfrm>
            <a:off x="7767928" y="4045045"/>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72%</a:t>
            </a:r>
            <a:endParaRPr b="0" i="0" sz="1400" u="none" cap="none" strike="noStrike">
              <a:solidFill>
                <a:srgbClr val="000000"/>
              </a:solidFill>
              <a:latin typeface="Arial"/>
              <a:ea typeface="Arial"/>
              <a:cs typeface="Arial"/>
              <a:sym typeface="Arial"/>
            </a:endParaRPr>
          </a:p>
        </p:txBody>
      </p:sp>
      <p:sp>
        <p:nvSpPr>
          <p:cNvPr id="346" name="Google Shape;346;p52"/>
          <p:cNvSpPr/>
          <p:nvPr/>
        </p:nvSpPr>
        <p:spPr>
          <a:xfrm flipH="1" rot="5400000">
            <a:off x="7491975" y="4079740"/>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47" name="Google Shape;347;p52"/>
          <p:cNvSpPr/>
          <p:nvPr/>
        </p:nvSpPr>
        <p:spPr>
          <a:xfrm flipH="1" rot="5400000">
            <a:off x="8070683" y="4081689"/>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48" name="Google Shape;348;p52"/>
          <p:cNvSpPr txBox="1"/>
          <p:nvPr/>
        </p:nvSpPr>
        <p:spPr>
          <a:xfrm>
            <a:off x="6236230" y="4030503"/>
            <a:ext cx="1104367"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1" i="0" lang="es-ES" sz="825" u="none" cap="none" strike="noStrike">
                <a:solidFill>
                  <a:srgbClr val="000000"/>
                </a:solidFill>
                <a:latin typeface="Proxima Nova"/>
                <a:ea typeface="Proxima Nova"/>
                <a:cs typeface="Proxima Nova"/>
                <a:sym typeface="Proxima Nova"/>
              </a:rPr>
              <a:t>Mando intermedio</a:t>
            </a:r>
            <a:endParaRPr b="0" i="0" sz="1400" u="none" cap="none" strike="noStrike">
              <a:solidFill>
                <a:srgbClr val="000000"/>
              </a:solidFill>
              <a:latin typeface="Arial"/>
              <a:ea typeface="Arial"/>
              <a:cs typeface="Arial"/>
              <a:sym typeface="Arial"/>
            </a:endParaRPr>
          </a:p>
        </p:txBody>
      </p:sp>
      <p:sp>
        <p:nvSpPr>
          <p:cNvPr id="349" name="Google Shape;349;p52"/>
          <p:cNvSpPr txBox="1"/>
          <p:nvPr/>
        </p:nvSpPr>
        <p:spPr>
          <a:xfrm>
            <a:off x="4713024" y="4394263"/>
            <a:ext cx="2699072"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1" i="0" lang="es-ES" sz="825" u="none" cap="none" strike="noStrike">
                <a:solidFill>
                  <a:srgbClr val="000000"/>
                </a:solidFill>
                <a:latin typeface="Proxima Nova"/>
                <a:ea typeface="Proxima Nova"/>
                <a:cs typeface="Proxima Nova"/>
                <a:sym typeface="Proxima Nova"/>
              </a:rPr>
              <a:t>Dirección / Gerencia / Consejo de administración</a:t>
            </a:r>
            <a:endParaRPr b="0" i="0" sz="1400" u="none" cap="none" strike="noStrike">
              <a:solidFill>
                <a:srgbClr val="000000"/>
              </a:solidFill>
              <a:latin typeface="Arial"/>
              <a:ea typeface="Arial"/>
              <a:cs typeface="Arial"/>
              <a:sym typeface="Arial"/>
            </a:endParaRPr>
          </a:p>
        </p:txBody>
      </p:sp>
      <p:sp>
        <p:nvSpPr>
          <p:cNvPr id="350" name="Google Shape;350;p52"/>
          <p:cNvSpPr txBox="1"/>
          <p:nvPr/>
        </p:nvSpPr>
        <p:spPr>
          <a:xfrm>
            <a:off x="7203754" y="4399488"/>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86%</a:t>
            </a:r>
            <a:endParaRPr b="0" i="0" sz="1400" u="none" cap="none" strike="noStrike">
              <a:solidFill>
                <a:srgbClr val="000000"/>
              </a:solidFill>
              <a:latin typeface="Arial"/>
              <a:ea typeface="Arial"/>
              <a:cs typeface="Arial"/>
              <a:sym typeface="Arial"/>
            </a:endParaRPr>
          </a:p>
        </p:txBody>
      </p:sp>
      <p:sp>
        <p:nvSpPr>
          <p:cNvPr id="351" name="Google Shape;351;p52"/>
          <p:cNvSpPr txBox="1"/>
          <p:nvPr/>
        </p:nvSpPr>
        <p:spPr>
          <a:xfrm>
            <a:off x="7774795" y="4409404"/>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79%</a:t>
            </a:r>
            <a:endParaRPr b="0" i="0" sz="1400" u="none" cap="none" strike="noStrike">
              <a:solidFill>
                <a:srgbClr val="000000"/>
              </a:solidFill>
              <a:latin typeface="Arial"/>
              <a:ea typeface="Arial"/>
              <a:cs typeface="Arial"/>
              <a:sym typeface="Arial"/>
            </a:endParaRPr>
          </a:p>
        </p:txBody>
      </p:sp>
      <p:sp>
        <p:nvSpPr>
          <p:cNvPr id="352" name="Google Shape;352;p52"/>
          <p:cNvSpPr/>
          <p:nvPr/>
        </p:nvSpPr>
        <p:spPr>
          <a:xfrm flipH="1" rot="5400000">
            <a:off x="7498842" y="4444099"/>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53" name="Google Shape;353;p52"/>
          <p:cNvSpPr/>
          <p:nvPr/>
        </p:nvSpPr>
        <p:spPr>
          <a:xfrm flipH="1" rot="5400000">
            <a:off x="8077550" y="4446048"/>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54" name="Google Shape;354;p52"/>
          <p:cNvSpPr txBox="1"/>
          <p:nvPr/>
        </p:nvSpPr>
        <p:spPr>
          <a:xfrm>
            <a:off x="7203754" y="1264495"/>
            <a:ext cx="1857124" cy="426936"/>
          </a:xfrm>
          <a:prstGeom prst="rect">
            <a:avLst/>
          </a:prstGeom>
          <a:noFill/>
          <a:ln>
            <a:noFill/>
          </a:ln>
        </p:spPr>
        <p:txBody>
          <a:bodyPr anchorCtr="0" anchor="ctr" bIns="54000" lIns="54000" spcFirstLastPara="1" rIns="54000" wrap="square" tIns="54000">
            <a:noAutofit/>
          </a:bodyPr>
          <a:lstStyle/>
          <a:p>
            <a:pPr indent="0" lvl="0" marL="0" marR="0" rtl="0" algn="l">
              <a:lnSpc>
                <a:spcPct val="90000"/>
              </a:lnSpc>
              <a:spcBef>
                <a:spcPts val="0"/>
              </a:spcBef>
              <a:spcAft>
                <a:spcPts val="0"/>
              </a:spcAft>
              <a:buClr>
                <a:srgbClr val="000000"/>
              </a:buClr>
              <a:buSzPts val="750"/>
              <a:buFont typeface="Arial"/>
              <a:buNone/>
            </a:pPr>
            <a:r>
              <a:rPr b="0" i="0" lang="es-ES" sz="750" u="none" cap="none" strike="noStrike">
                <a:solidFill>
                  <a:schemeClr val="dk1"/>
                </a:solidFill>
                <a:latin typeface="Proxima Nova"/>
                <a:ea typeface="Proxima Nova"/>
                <a:cs typeface="Proxima Nova"/>
                <a:sym typeface="Proxima Nova"/>
              </a:rPr>
              <a:t>La </a:t>
            </a:r>
            <a:r>
              <a:rPr b="1" i="0" lang="es-ES" sz="750" u="none" cap="none" strike="noStrike">
                <a:solidFill>
                  <a:schemeClr val="dk1"/>
                </a:solidFill>
                <a:latin typeface="Proxima Nova"/>
                <a:ea typeface="Proxima Nova"/>
                <a:cs typeface="Proxima Nova"/>
                <a:sym typeface="Proxima Nova"/>
              </a:rPr>
              <a:t>antigüedad,</a:t>
            </a:r>
            <a:r>
              <a:rPr b="0" i="0" lang="es-ES" sz="750" u="none" cap="none" strike="noStrike">
                <a:solidFill>
                  <a:schemeClr val="dk1"/>
                </a:solidFill>
                <a:latin typeface="Proxima Nova"/>
                <a:ea typeface="Proxima Nova"/>
                <a:cs typeface="Proxima Nova"/>
                <a:sym typeface="Proxima Nova"/>
              </a:rPr>
              <a:t> es otro factor que juega un rol importante en la desconexión, ya que los de mayor antigüedad son los que menos suelen desconectar</a:t>
            </a:r>
            <a:endParaRPr b="0" i="0" sz="1400" u="none" cap="none" strike="noStrike">
              <a:solidFill>
                <a:srgbClr val="000000"/>
              </a:solidFill>
              <a:latin typeface="Arial"/>
              <a:ea typeface="Arial"/>
              <a:cs typeface="Arial"/>
              <a:sym typeface="Arial"/>
            </a:endParaRPr>
          </a:p>
        </p:txBody>
      </p:sp>
      <p:pic>
        <p:nvPicPr>
          <p:cNvPr descr="Escena de parque contorno" id="355" name="Google Shape;355;p52"/>
          <p:cNvPicPr preferRelativeResize="0"/>
          <p:nvPr/>
        </p:nvPicPr>
        <p:blipFill rotWithShape="1">
          <a:blip r:embed="rId5">
            <a:alphaModFix/>
          </a:blip>
          <a:srcRect b="0" l="0" r="0" t="0"/>
          <a:stretch/>
        </p:blipFill>
        <p:spPr>
          <a:xfrm>
            <a:off x="7898729" y="1802275"/>
            <a:ext cx="391888" cy="391888"/>
          </a:xfrm>
          <a:prstGeom prst="rect">
            <a:avLst/>
          </a:prstGeom>
          <a:noFill/>
          <a:ln>
            <a:noFill/>
          </a:ln>
        </p:spPr>
      </p:pic>
      <p:pic>
        <p:nvPicPr>
          <p:cNvPr descr="Escena tropical contorno" id="356" name="Google Shape;356;p52"/>
          <p:cNvPicPr preferRelativeResize="0"/>
          <p:nvPr/>
        </p:nvPicPr>
        <p:blipFill rotWithShape="1">
          <a:blip r:embed="rId6">
            <a:alphaModFix/>
          </a:blip>
          <a:srcRect b="0" l="0" r="0" t="0"/>
          <a:stretch/>
        </p:blipFill>
        <p:spPr>
          <a:xfrm>
            <a:off x="8448477" y="1802276"/>
            <a:ext cx="391888" cy="391888"/>
          </a:xfrm>
          <a:prstGeom prst="rect">
            <a:avLst/>
          </a:prstGeom>
          <a:noFill/>
          <a:ln>
            <a:noFill/>
          </a:ln>
        </p:spPr>
      </p:pic>
      <p:sp>
        <p:nvSpPr>
          <p:cNvPr id="357" name="Google Shape;357;p52"/>
          <p:cNvSpPr txBox="1"/>
          <p:nvPr/>
        </p:nvSpPr>
        <p:spPr>
          <a:xfrm>
            <a:off x="7891862" y="2194163"/>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65%</a:t>
            </a:r>
            <a:endParaRPr b="0" i="0" sz="1400" u="none" cap="none" strike="noStrike">
              <a:solidFill>
                <a:srgbClr val="000000"/>
              </a:solidFill>
              <a:latin typeface="Arial"/>
              <a:ea typeface="Arial"/>
              <a:cs typeface="Arial"/>
              <a:sym typeface="Arial"/>
            </a:endParaRPr>
          </a:p>
        </p:txBody>
      </p:sp>
      <p:sp>
        <p:nvSpPr>
          <p:cNvPr id="358" name="Google Shape;358;p52"/>
          <p:cNvSpPr txBox="1"/>
          <p:nvPr/>
        </p:nvSpPr>
        <p:spPr>
          <a:xfrm>
            <a:off x="8462903" y="2204079"/>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54%</a:t>
            </a:r>
            <a:endParaRPr b="0" i="0" sz="1400" u="none" cap="none" strike="noStrike">
              <a:solidFill>
                <a:srgbClr val="000000"/>
              </a:solidFill>
              <a:latin typeface="Arial"/>
              <a:ea typeface="Arial"/>
              <a:cs typeface="Arial"/>
              <a:sym typeface="Arial"/>
            </a:endParaRPr>
          </a:p>
        </p:txBody>
      </p:sp>
      <p:sp>
        <p:nvSpPr>
          <p:cNvPr id="359" name="Google Shape;359;p52"/>
          <p:cNvSpPr txBox="1"/>
          <p:nvPr/>
        </p:nvSpPr>
        <p:spPr>
          <a:xfrm>
            <a:off x="7472923" y="2189400"/>
            <a:ext cx="519157"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1" i="0" lang="es-ES" sz="825" u="none" cap="none" strike="noStrike">
                <a:solidFill>
                  <a:srgbClr val="000000"/>
                </a:solidFill>
                <a:latin typeface="Proxima Nova"/>
                <a:ea typeface="Proxima Nova"/>
                <a:cs typeface="Proxima Nova"/>
                <a:sym typeface="Proxima Nova"/>
              </a:rPr>
              <a:t>&lt;1 año</a:t>
            </a:r>
            <a:endParaRPr b="0" i="0" sz="1400" u="none" cap="none" strike="noStrike">
              <a:solidFill>
                <a:srgbClr val="000000"/>
              </a:solidFill>
              <a:latin typeface="Arial"/>
              <a:ea typeface="Arial"/>
              <a:cs typeface="Arial"/>
              <a:sym typeface="Arial"/>
            </a:endParaRPr>
          </a:p>
        </p:txBody>
      </p:sp>
      <p:sp>
        <p:nvSpPr>
          <p:cNvPr id="360" name="Google Shape;360;p52"/>
          <p:cNvSpPr txBox="1"/>
          <p:nvPr/>
        </p:nvSpPr>
        <p:spPr>
          <a:xfrm>
            <a:off x="7050767" y="2418420"/>
            <a:ext cx="1026783"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1" i="0" lang="es-ES" sz="825" u="none" cap="none" strike="noStrike">
                <a:solidFill>
                  <a:srgbClr val="000000"/>
                </a:solidFill>
                <a:latin typeface="Proxima Nova"/>
                <a:ea typeface="Proxima Nova"/>
                <a:cs typeface="Proxima Nova"/>
                <a:sym typeface="Proxima Nova"/>
              </a:rPr>
              <a:t>Entre 1 y 5 años</a:t>
            </a:r>
            <a:endParaRPr b="0" i="0" sz="1400" u="none" cap="none" strike="noStrike">
              <a:solidFill>
                <a:srgbClr val="000000"/>
              </a:solidFill>
              <a:latin typeface="Arial"/>
              <a:ea typeface="Arial"/>
              <a:cs typeface="Arial"/>
              <a:sym typeface="Arial"/>
            </a:endParaRPr>
          </a:p>
        </p:txBody>
      </p:sp>
      <p:sp>
        <p:nvSpPr>
          <p:cNvPr id="361" name="Google Shape;361;p52"/>
          <p:cNvSpPr txBox="1"/>
          <p:nvPr/>
        </p:nvSpPr>
        <p:spPr>
          <a:xfrm>
            <a:off x="7898729" y="2437078"/>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72%</a:t>
            </a:r>
            <a:endParaRPr b="0" i="0" sz="1400" u="none" cap="none" strike="noStrike">
              <a:solidFill>
                <a:srgbClr val="000000"/>
              </a:solidFill>
              <a:latin typeface="Arial"/>
              <a:ea typeface="Arial"/>
              <a:cs typeface="Arial"/>
              <a:sym typeface="Arial"/>
            </a:endParaRPr>
          </a:p>
        </p:txBody>
      </p:sp>
      <p:sp>
        <p:nvSpPr>
          <p:cNvPr id="362" name="Google Shape;362;p52"/>
          <p:cNvSpPr txBox="1"/>
          <p:nvPr/>
        </p:nvSpPr>
        <p:spPr>
          <a:xfrm>
            <a:off x="8469770" y="2446995"/>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61%</a:t>
            </a:r>
            <a:endParaRPr b="0" i="0" sz="1400" u="none" cap="none" strike="noStrike">
              <a:solidFill>
                <a:srgbClr val="000000"/>
              </a:solidFill>
              <a:latin typeface="Arial"/>
              <a:ea typeface="Arial"/>
              <a:cs typeface="Arial"/>
              <a:sym typeface="Arial"/>
            </a:endParaRPr>
          </a:p>
        </p:txBody>
      </p:sp>
      <p:sp>
        <p:nvSpPr>
          <p:cNvPr id="363" name="Google Shape;363;p52"/>
          <p:cNvSpPr txBox="1"/>
          <p:nvPr/>
        </p:nvSpPr>
        <p:spPr>
          <a:xfrm>
            <a:off x="7192925" y="2667564"/>
            <a:ext cx="92094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1" i="0" lang="es-ES" sz="825" u="none" cap="none" strike="noStrike">
                <a:solidFill>
                  <a:srgbClr val="000000"/>
                </a:solidFill>
                <a:latin typeface="Proxima Nova"/>
                <a:ea typeface="Proxima Nova"/>
                <a:cs typeface="Proxima Nova"/>
                <a:sym typeface="Proxima Nova"/>
              </a:rPr>
              <a:t>5 o más años</a:t>
            </a:r>
            <a:endParaRPr b="0" i="0" sz="1400" u="none" cap="none" strike="noStrike">
              <a:solidFill>
                <a:srgbClr val="000000"/>
              </a:solidFill>
              <a:latin typeface="Arial"/>
              <a:ea typeface="Arial"/>
              <a:cs typeface="Arial"/>
              <a:sym typeface="Arial"/>
            </a:endParaRPr>
          </a:p>
        </p:txBody>
      </p:sp>
      <p:sp>
        <p:nvSpPr>
          <p:cNvPr id="364" name="Google Shape;364;p52"/>
          <p:cNvSpPr txBox="1"/>
          <p:nvPr/>
        </p:nvSpPr>
        <p:spPr>
          <a:xfrm>
            <a:off x="7898729" y="2681460"/>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76%</a:t>
            </a:r>
            <a:endParaRPr b="0" i="0" sz="1400" u="none" cap="none" strike="noStrike">
              <a:solidFill>
                <a:srgbClr val="000000"/>
              </a:solidFill>
              <a:latin typeface="Arial"/>
              <a:ea typeface="Arial"/>
              <a:cs typeface="Arial"/>
              <a:sym typeface="Arial"/>
            </a:endParaRPr>
          </a:p>
        </p:txBody>
      </p:sp>
      <p:sp>
        <p:nvSpPr>
          <p:cNvPr id="365" name="Google Shape;365;p52"/>
          <p:cNvSpPr txBox="1"/>
          <p:nvPr/>
        </p:nvSpPr>
        <p:spPr>
          <a:xfrm>
            <a:off x="8469770" y="2691377"/>
            <a:ext cx="398755"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0" i="0" lang="es-ES" sz="825" u="none" cap="none" strike="noStrike">
                <a:solidFill>
                  <a:srgbClr val="000000"/>
                </a:solidFill>
                <a:latin typeface="Proxima Nova"/>
                <a:ea typeface="Proxima Nova"/>
                <a:cs typeface="Proxima Nova"/>
                <a:sym typeface="Proxima Nova"/>
              </a:rPr>
              <a:t>66%</a:t>
            </a:r>
            <a:endParaRPr b="0" i="0" sz="1400" u="none" cap="none" strike="noStrike">
              <a:solidFill>
                <a:srgbClr val="000000"/>
              </a:solidFill>
              <a:latin typeface="Arial"/>
              <a:ea typeface="Arial"/>
              <a:cs typeface="Arial"/>
              <a:sym typeface="Arial"/>
            </a:endParaRPr>
          </a:p>
        </p:txBody>
      </p:sp>
      <p:sp>
        <p:nvSpPr>
          <p:cNvPr id="366" name="Google Shape;366;p52"/>
          <p:cNvSpPr/>
          <p:nvPr/>
        </p:nvSpPr>
        <p:spPr>
          <a:xfrm flipH="1" rot="5400000">
            <a:off x="8193818" y="2726072"/>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67" name="Google Shape;367;p52"/>
          <p:cNvSpPr/>
          <p:nvPr/>
        </p:nvSpPr>
        <p:spPr>
          <a:xfrm flipH="1" rot="5400000">
            <a:off x="8772526" y="2728021"/>
            <a:ext cx="76634" cy="76634"/>
          </a:xfrm>
          <a:prstGeom prst="chevron">
            <a:avLst>
              <a:gd fmla="val 50000" name="adj"/>
            </a:avLst>
          </a:prstGeom>
          <a:solidFill>
            <a:srgbClr val="0B4D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68" name="Google Shape;368;p52"/>
          <p:cNvSpPr/>
          <p:nvPr/>
        </p:nvSpPr>
        <p:spPr>
          <a:xfrm flipH="1" rot="-5400000">
            <a:off x="8232134" y="2251822"/>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69" name="Google Shape;369;p52"/>
          <p:cNvSpPr/>
          <p:nvPr/>
        </p:nvSpPr>
        <p:spPr>
          <a:xfrm flipH="1" rot="-5400000">
            <a:off x="8791891" y="2251822"/>
            <a:ext cx="76634" cy="76634"/>
          </a:xfrm>
          <a:prstGeom prst="chevron">
            <a:avLst>
              <a:gd fmla="val 50000" name="adj"/>
            </a:avLst>
          </a:prstGeom>
          <a:solidFill>
            <a:srgbClr val="D9382C"/>
          </a:solidFill>
          <a:ln cap="flat" cmpd="sng" w="25400">
            <a:solidFill>
              <a:srgbClr val="FF63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370" name="Google Shape;370;p52"/>
          <p:cNvSpPr txBox="1"/>
          <p:nvPr/>
        </p:nvSpPr>
        <p:spPr>
          <a:xfrm>
            <a:off x="374607" y="772264"/>
            <a:ext cx="8593437" cy="299726"/>
          </a:xfrm>
          <a:prstGeom prst="rect">
            <a:avLst/>
          </a:prstGeom>
          <a:noFill/>
          <a:ln>
            <a:noFill/>
          </a:ln>
        </p:spPr>
        <p:txBody>
          <a:bodyPr anchorCtr="0" anchor="ctr" bIns="54000" lIns="54000" spcFirstLastPara="1" rIns="54000" wrap="square" tIns="54000">
            <a:noAutofit/>
          </a:bodyPr>
          <a:lstStyle/>
          <a:p>
            <a:pPr indent="0" lvl="0" marL="0" marR="0" rtl="0" algn="l">
              <a:lnSpc>
                <a:spcPct val="90000"/>
              </a:lnSpc>
              <a:spcBef>
                <a:spcPts val="0"/>
              </a:spcBef>
              <a:spcAft>
                <a:spcPts val="0"/>
              </a:spcAft>
              <a:buClr>
                <a:srgbClr val="000000"/>
              </a:buClr>
              <a:buSzPts val="1200"/>
              <a:buFont typeface="Arial"/>
              <a:buNone/>
            </a:pPr>
            <a:r>
              <a:rPr b="0" i="0" lang="es-ES" sz="1200" u="none" cap="none" strike="noStrike">
                <a:solidFill>
                  <a:srgbClr val="000000"/>
                </a:solidFill>
                <a:latin typeface="Proxima Nova"/>
                <a:ea typeface="Proxima Nova"/>
                <a:cs typeface="Proxima Nova"/>
                <a:sym typeface="Proxima Nova"/>
              </a:rPr>
              <a:t>Podemos decir que </a:t>
            </a:r>
            <a:r>
              <a:rPr b="1" i="0" lang="es-ES" sz="1200" u="none" cap="none" strike="noStrike">
                <a:solidFill>
                  <a:srgbClr val="0B4DD0"/>
                </a:solidFill>
                <a:latin typeface="Proxima Nova"/>
                <a:ea typeface="Proxima Nova"/>
                <a:cs typeface="Proxima Nova"/>
                <a:sym typeface="Proxima Nova"/>
              </a:rPr>
              <a:t>la desconexión digital no es uniforme</a:t>
            </a:r>
            <a:r>
              <a:rPr b="0" i="0" lang="es-ES" sz="1200" u="none" cap="none" strike="noStrike">
                <a:solidFill>
                  <a:srgbClr val="000000"/>
                </a:solidFill>
                <a:latin typeface="Proxima Nova"/>
                <a:ea typeface="Proxima Nova"/>
                <a:cs typeface="Proxima Nova"/>
                <a:sym typeface="Proxima Nova"/>
              </a:rPr>
              <a:t>, ya que está fuertemente influenciada por varios factores;</a:t>
            </a:r>
            <a:endParaRPr b="0" i="0" sz="1400" u="none" cap="none" strike="noStrike">
              <a:solidFill>
                <a:srgbClr val="000000"/>
              </a:solidFill>
              <a:latin typeface="Arial"/>
              <a:ea typeface="Arial"/>
              <a:cs typeface="Arial"/>
              <a:sym typeface="Arial"/>
            </a:endParaRPr>
          </a:p>
        </p:txBody>
      </p:sp>
      <p:sp>
        <p:nvSpPr>
          <p:cNvPr id="371" name="Google Shape;371;p52"/>
          <p:cNvSpPr txBox="1"/>
          <p:nvPr/>
        </p:nvSpPr>
        <p:spPr>
          <a:xfrm>
            <a:off x="5699679" y="1924639"/>
            <a:ext cx="808284" cy="3462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25"/>
              <a:buFont typeface="Arial"/>
              <a:buNone/>
            </a:pPr>
            <a:r>
              <a:rPr b="1" i="0" lang="es-ES" sz="825" u="none" cap="none" strike="noStrike">
                <a:solidFill>
                  <a:srgbClr val="000000"/>
                </a:solidFill>
                <a:latin typeface="Proxima Nova"/>
                <a:ea typeface="Proxima Nova"/>
                <a:cs typeface="Proxima Nova"/>
                <a:sym typeface="Proxima Nova"/>
              </a:rPr>
              <a:t>Autónomos</a:t>
            </a:r>
            <a:endParaRPr b="0" i="0" sz="1400" u="none" cap="none" strike="noStrike">
              <a:solidFill>
                <a:srgbClr val="000000"/>
              </a:solidFill>
              <a:latin typeface="Arial"/>
              <a:ea typeface="Arial"/>
              <a:cs typeface="Arial"/>
              <a:sym typeface="Arial"/>
            </a:endParaRPr>
          </a:p>
        </p:txBody>
      </p:sp>
      <p:sp>
        <p:nvSpPr>
          <p:cNvPr id="372" name="Google Shape;372;p52"/>
          <p:cNvSpPr txBox="1"/>
          <p:nvPr/>
        </p:nvSpPr>
        <p:spPr>
          <a:xfrm>
            <a:off x="4553142" y="2304799"/>
            <a:ext cx="764963" cy="40395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sp>
        <p:nvSpPr>
          <p:cNvPr id="373" name="Google Shape;373;p52"/>
          <p:cNvSpPr txBox="1"/>
          <p:nvPr/>
        </p:nvSpPr>
        <p:spPr>
          <a:xfrm>
            <a:off x="7121113" y="4535193"/>
            <a:ext cx="1116271"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sp>
        <p:nvSpPr>
          <p:cNvPr id="374" name="Google Shape;374;p52"/>
          <p:cNvSpPr txBox="1"/>
          <p:nvPr/>
        </p:nvSpPr>
        <p:spPr>
          <a:xfrm>
            <a:off x="7832200" y="2850700"/>
            <a:ext cx="1116271"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Responde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75"/>
              <a:buFont typeface="Arial"/>
              <a:buNone/>
            </a:pPr>
            <a:r>
              <a:rPr b="1" i="0" lang="es-ES" sz="675" u="none" cap="none" strike="noStrike">
                <a:solidFill>
                  <a:srgbClr val="000000"/>
                </a:solidFill>
                <a:latin typeface="Proxima Nova"/>
                <a:ea typeface="Proxima Nova"/>
                <a:cs typeface="Proxima Nova"/>
                <a:sym typeface="Proxima Nova"/>
              </a:rPr>
              <a:t>(A veces + Siempre)</a:t>
            </a:r>
            <a:endParaRPr b="0" i="0" sz="1400" u="none" cap="none" strike="noStrike">
              <a:solidFill>
                <a:srgbClr val="000000"/>
              </a:solidFill>
              <a:latin typeface="Arial"/>
              <a:ea typeface="Arial"/>
              <a:cs typeface="Arial"/>
              <a:sym typeface="Arial"/>
            </a:endParaRPr>
          </a:p>
        </p:txBody>
      </p:sp>
      <p:sp>
        <p:nvSpPr>
          <p:cNvPr id="375" name="Google Shape;375;p52"/>
          <p:cNvSpPr txBox="1"/>
          <p:nvPr/>
        </p:nvSpPr>
        <p:spPr>
          <a:xfrm>
            <a:off x="441002" y="5385100"/>
            <a:ext cx="820742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1" lang="es-ES" sz="900" u="none" cap="none" strike="noStrike">
                <a:solidFill>
                  <a:schemeClr val="lt1"/>
                </a:solidFill>
                <a:latin typeface="Proxima Nova"/>
                <a:ea typeface="Proxima Nova"/>
                <a:cs typeface="Proxima Nova"/>
                <a:sym typeface="Proxima Nova"/>
              </a:rPr>
              <a:t>F1. ¿Con qué frecuencia realizas las siguientes acciones? </a:t>
            </a:r>
            <a:endParaRPr b="0" i="0" sz="1400" u="none" cap="none" strike="noStrike">
              <a:solidFill>
                <a:srgbClr val="000000"/>
              </a:solidFill>
              <a:latin typeface="Arial"/>
              <a:ea typeface="Arial"/>
              <a:cs typeface="Arial"/>
              <a:sym typeface="Arial"/>
            </a:endParaRPr>
          </a:p>
        </p:txBody>
      </p:sp>
      <p:cxnSp>
        <p:nvCxnSpPr>
          <p:cNvPr id="376" name="Google Shape;376;p52"/>
          <p:cNvCxnSpPr/>
          <p:nvPr/>
        </p:nvCxnSpPr>
        <p:spPr>
          <a:xfrm>
            <a:off x="1761798" y="1913758"/>
            <a:ext cx="0" cy="2507662"/>
          </a:xfrm>
          <a:prstGeom prst="straightConnector1">
            <a:avLst/>
          </a:prstGeom>
          <a:noFill/>
          <a:ln cap="flat" cmpd="sng" w="9525">
            <a:solidFill>
              <a:schemeClr val="dk1"/>
            </a:solidFill>
            <a:prstDash val="solid"/>
            <a:round/>
            <a:headEnd len="sm" w="sm" type="none"/>
            <a:tailEnd len="sm" w="sm" type="none"/>
          </a:ln>
        </p:spPr>
      </p:cxnSp>
      <p:sp>
        <p:nvSpPr>
          <p:cNvPr id="377" name="Google Shape;377;p52"/>
          <p:cNvSpPr txBox="1"/>
          <p:nvPr/>
        </p:nvSpPr>
        <p:spPr>
          <a:xfrm>
            <a:off x="368575" y="4589625"/>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Base Total:</a:t>
            </a:r>
            <a:endParaRPr b="0" i="0" sz="1400" u="none" cap="none" strike="noStrike">
              <a:solidFill>
                <a:srgbClr val="000000"/>
              </a:solidFill>
              <a:latin typeface="Arial"/>
              <a:ea typeface="Arial"/>
              <a:cs typeface="Arial"/>
              <a:sym typeface="Arial"/>
            </a:endParaRPr>
          </a:p>
        </p:txBody>
      </p:sp>
      <p:sp>
        <p:nvSpPr>
          <p:cNvPr id="378" name="Google Shape;378;p52"/>
          <p:cNvSpPr txBox="1"/>
          <p:nvPr/>
        </p:nvSpPr>
        <p:spPr>
          <a:xfrm>
            <a:off x="1095749" y="4584037"/>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(4.165)</a:t>
            </a:r>
            <a:endParaRPr b="0" i="0" sz="1400" u="none" cap="none" strike="noStrike">
              <a:solidFill>
                <a:srgbClr val="000000"/>
              </a:solidFill>
              <a:latin typeface="Arial"/>
              <a:ea typeface="Arial"/>
              <a:cs typeface="Arial"/>
              <a:sym typeface="Arial"/>
            </a:endParaRPr>
          </a:p>
        </p:txBody>
      </p:sp>
      <p:sp>
        <p:nvSpPr>
          <p:cNvPr id="379" name="Google Shape;379;p52"/>
          <p:cNvSpPr txBox="1"/>
          <p:nvPr/>
        </p:nvSpPr>
        <p:spPr>
          <a:xfrm>
            <a:off x="1629149" y="4584037"/>
            <a:ext cx="927900" cy="19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           (230)</a:t>
            </a:r>
            <a:endParaRPr b="0" i="0" sz="1400" u="none" cap="none" strike="noStrike">
              <a:solidFill>
                <a:srgbClr val="000000"/>
              </a:solidFill>
              <a:latin typeface="Arial"/>
              <a:ea typeface="Arial"/>
              <a:cs typeface="Arial"/>
              <a:sym typeface="Arial"/>
            </a:endParaRPr>
          </a:p>
        </p:txBody>
      </p:sp>
      <p:sp>
        <p:nvSpPr>
          <p:cNvPr id="380" name="Google Shape;380;p52"/>
          <p:cNvSpPr txBox="1"/>
          <p:nvPr/>
        </p:nvSpPr>
        <p:spPr>
          <a:xfrm>
            <a:off x="2162549" y="4584037"/>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(797)</a:t>
            </a:r>
            <a:endParaRPr b="0" i="0" sz="1400" u="none" cap="none" strike="noStrike">
              <a:solidFill>
                <a:srgbClr val="000000"/>
              </a:solidFill>
              <a:latin typeface="Arial"/>
              <a:ea typeface="Arial"/>
              <a:cs typeface="Arial"/>
              <a:sym typeface="Arial"/>
            </a:endParaRPr>
          </a:p>
        </p:txBody>
      </p:sp>
      <p:sp>
        <p:nvSpPr>
          <p:cNvPr id="381" name="Google Shape;381;p52"/>
          <p:cNvSpPr txBox="1"/>
          <p:nvPr/>
        </p:nvSpPr>
        <p:spPr>
          <a:xfrm>
            <a:off x="2695949" y="4584037"/>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(1.002)</a:t>
            </a:r>
            <a:endParaRPr b="0" i="0" sz="1400" u="none" cap="none" strike="noStrike">
              <a:solidFill>
                <a:srgbClr val="000000"/>
              </a:solidFill>
              <a:latin typeface="Arial"/>
              <a:ea typeface="Arial"/>
              <a:cs typeface="Arial"/>
              <a:sym typeface="Arial"/>
            </a:endParaRPr>
          </a:p>
        </p:txBody>
      </p:sp>
      <p:sp>
        <p:nvSpPr>
          <p:cNvPr id="382" name="Google Shape;382;p52"/>
          <p:cNvSpPr txBox="1"/>
          <p:nvPr/>
        </p:nvSpPr>
        <p:spPr>
          <a:xfrm>
            <a:off x="3305549" y="4584037"/>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(1.235)</a:t>
            </a:r>
            <a:endParaRPr b="0" i="0" sz="1400" u="none" cap="none" strike="noStrike">
              <a:solidFill>
                <a:srgbClr val="000000"/>
              </a:solidFill>
              <a:latin typeface="Arial"/>
              <a:ea typeface="Arial"/>
              <a:cs typeface="Arial"/>
              <a:sym typeface="Arial"/>
            </a:endParaRPr>
          </a:p>
        </p:txBody>
      </p:sp>
      <p:sp>
        <p:nvSpPr>
          <p:cNvPr id="383" name="Google Shape;383;p52"/>
          <p:cNvSpPr txBox="1"/>
          <p:nvPr/>
        </p:nvSpPr>
        <p:spPr>
          <a:xfrm>
            <a:off x="3915149" y="4584037"/>
            <a:ext cx="927900" cy="19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          (901)</a:t>
            </a:r>
            <a:endParaRPr b="0" i="0" sz="1400" u="none" cap="none" strike="noStrike">
              <a:solidFill>
                <a:srgbClr val="000000"/>
              </a:solidFill>
              <a:latin typeface="Arial"/>
              <a:ea typeface="Arial"/>
              <a:cs typeface="Arial"/>
              <a:sym typeface="Arial"/>
            </a:endParaRPr>
          </a:p>
        </p:txBody>
      </p:sp>
      <p:sp>
        <p:nvSpPr>
          <p:cNvPr id="384" name="Google Shape;384;p52"/>
          <p:cNvSpPr txBox="1"/>
          <p:nvPr/>
        </p:nvSpPr>
        <p:spPr>
          <a:xfrm>
            <a:off x="4748350" y="2821675"/>
            <a:ext cx="9210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Base Total: (280)</a:t>
            </a:r>
            <a:endParaRPr b="0" i="0" sz="1400" u="none" cap="none" strike="noStrike">
              <a:solidFill>
                <a:srgbClr val="000000"/>
              </a:solidFill>
              <a:latin typeface="Arial"/>
              <a:ea typeface="Arial"/>
              <a:cs typeface="Arial"/>
              <a:sym typeface="Arial"/>
            </a:endParaRPr>
          </a:p>
        </p:txBody>
      </p:sp>
      <p:sp>
        <p:nvSpPr>
          <p:cNvPr id="385" name="Google Shape;385;p52"/>
          <p:cNvSpPr txBox="1"/>
          <p:nvPr/>
        </p:nvSpPr>
        <p:spPr>
          <a:xfrm>
            <a:off x="6836650" y="2853000"/>
            <a:ext cx="11556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75"/>
              <a:buFont typeface="Arial"/>
              <a:buNone/>
            </a:pPr>
            <a:r>
              <a:rPr b="0" i="1" lang="es-ES" sz="575" u="none" cap="none" strike="noStrike">
                <a:solidFill>
                  <a:srgbClr val="5B5B5F"/>
                </a:solidFill>
                <a:latin typeface="Proxima Nova"/>
                <a:ea typeface="Proxima Nova"/>
                <a:cs typeface="Proxima Nova"/>
                <a:sym typeface="Proxima Nova"/>
              </a:rPr>
              <a:t>Base Total:</a:t>
            </a:r>
            <a:endParaRPr b="0" i="1" sz="575" u="none" cap="none" strike="noStrike">
              <a:solidFill>
                <a:srgbClr val="5B5B5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575"/>
              <a:buFont typeface="Arial"/>
              <a:buNone/>
            </a:pPr>
            <a:r>
              <a:rPr b="0" i="1" lang="es-ES" sz="575" u="none" cap="none" strike="noStrike">
                <a:solidFill>
                  <a:srgbClr val="5B5B5F"/>
                </a:solidFill>
                <a:latin typeface="Proxima Nova"/>
                <a:ea typeface="Proxima Nova"/>
                <a:cs typeface="Proxima Nova"/>
                <a:sym typeface="Proxima Nova"/>
              </a:rPr>
              <a:t>&lt;1 año (524)</a:t>
            </a:r>
            <a:endParaRPr b="0" i="1" sz="575" u="none" cap="none" strike="noStrike">
              <a:solidFill>
                <a:srgbClr val="5B5B5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575"/>
              <a:buFont typeface="Arial"/>
              <a:buNone/>
            </a:pPr>
            <a:r>
              <a:rPr b="0" i="1" lang="es-ES" sz="575" u="none" cap="none" strike="noStrike">
                <a:solidFill>
                  <a:srgbClr val="5B5B5F"/>
                </a:solidFill>
                <a:latin typeface="Proxima Nova"/>
                <a:ea typeface="Proxima Nova"/>
                <a:cs typeface="Proxima Nova"/>
                <a:sym typeface="Proxima Nova"/>
              </a:rPr>
              <a:t>Entre 1 y 5 (1.251) </a:t>
            </a:r>
            <a:endParaRPr b="0" i="1" sz="575" u="none" cap="none" strike="noStrike">
              <a:solidFill>
                <a:srgbClr val="5B5B5F"/>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575"/>
              <a:buFont typeface="Arial"/>
              <a:buNone/>
            </a:pPr>
            <a:r>
              <a:rPr b="0" i="1" lang="es-ES" sz="575" u="none" cap="none" strike="noStrike">
                <a:solidFill>
                  <a:srgbClr val="5B5B5F"/>
                </a:solidFill>
                <a:latin typeface="Proxima Nova"/>
                <a:ea typeface="Proxima Nova"/>
                <a:cs typeface="Proxima Nova"/>
                <a:sym typeface="Proxima Nova"/>
              </a:rPr>
              <a:t>5 o más (2.390)</a:t>
            </a:r>
            <a:endParaRPr b="0" i="1" sz="575" u="none" cap="none" strike="noStrike">
              <a:solidFill>
                <a:srgbClr val="5B5B5F"/>
              </a:solidFill>
              <a:latin typeface="Proxima Nova"/>
              <a:ea typeface="Proxima Nova"/>
              <a:cs typeface="Proxima Nova"/>
              <a:sym typeface="Proxima Nova"/>
            </a:endParaRPr>
          </a:p>
        </p:txBody>
      </p:sp>
      <p:sp>
        <p:nvSpPr>
          <p:cNvPr id="386" name="Google Shape;386;p52"/>
          <p:cNvSpPr txBox="1"/>
          <p:nvPr/>
        </p:nvSpPr>
        <p:spPr>
          <a:xfrm>
            <a:off x="4981949" y="4660237"/>
            <a:ext cx="92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52"/>
          <p:cNvSpPr txBox="1"/>
          <p:nvPr/>
        </p:nvSpPr>
        <p:spPr>
          <a:xfrm>
            <a:off x="8106149" y="4050637"/>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Base Total: (936)</a:t>
            </a:r>
            <a:endParaRPr b="0" i="0" sz="1400" u="none" cap="none" strike="noStrike">
              <a:solidFill>
                <a:srgbClr val="000000"/>
              </a:solidFill>
              <a:latin typeface="Arial"/>
              <a:ea typeface="Arial"/>
              <a:cs typeface="Arial"/>
              <a:sym typeface="Arial"/>
            </a:endParaRPr>
          </a:p>
        </p:txBody>
      </p:sp>
      <p:sp>
        <p:nvSpPr>
          <p:cNvPr id="388" name="Google Shape;388;p52"/>
          <p:cNvSpPr txBox="1"/>
          <p:nvPr/>
        </p:nvSpPr>
        <p:spPr>
          <a:xfrm>
            <a:off x="8106149" y="4431637"/>
            <a:ext cx="927900" cy="19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75"/>
              <a:buFont typeface="Arial"/>
              <a:buNone/>
            </a:pPr>
            <a:r>
              <a:rPr b="0" i="1" lang="es-ES" sz="675" u="none" cap="none" strike="noStrike">
                <a:solidFill>
                  <a:srgbClr val="5B5B5F"/>
                </a:solidFill>
                <a:latin typeface="Proxima Nova"/>
                <a:ea typeface="Proxima Nova"/>
                <a:cs typeface="Proxima Nova"/>
                <a:sym typeface="Proxima Nova"/>
              </a:rPr>
              <a:t>Base Total: (295)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fojobs: diapositivas variadas">
  <a:themeElements>
    <a:clrScheme name="InfoJobs - Colores">
      <a:dk1>
        <a:srgbClr val="2C3033"/>
      </a:dk1>
      <a:lt1>
        <a:srgbClr val="FFFFFF"/>
      </a:lt1>
      <a:dk2>
        <a:srgbClr val="0C5077"/>
      </a:dk2>
      <a:lt2>
        <a:srgbClr val="C0D8E8"/>
      </a:lt2>
      <a:accent1>
        <a:srgbClr val="167DB7"/>
      </a:accent1>
      <a:accent2>
        <a:srgbClr val="FF6340"/>
      </a:accent2>
      <a:accent3>
        <a:srgbClr val="167DB7"/>
      </a:accent3>
      <a:accent4>
        <a:srgbClr val="FF6340"/>
      </a:accent4>
      <a:accent5>
        <a:srgbClr val="167DB7"/>
      </a:accent5>
      <a:accent6>
        <a:srgbClr val="FF6340"/>
      </a:accent6>
      <a:hlink>
        <a:srgbClr val="FF6340"/>
      </a:hlink>
      <a:folHlink>
        <a:srgbClr val="BD6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2023-11-27T17:33:21Z</dcterms:created>
  <dc:creator>Daniel Llamas Soto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0x010100471B9C9F0D7D6A40A24AE953DF950313</vt:lpwstr>
  </property>
</Properties>
</file>