
<file path=[Content_Types].xml><?xml version="1.0" encoding="utf-8"?>
<Types xmlns="http://schemas.openxmlformats.org/package/2006/content-types">
  <Default ContentType="image/jpeg" Extension="jpg"/>
  <Default ContentType="application/vnd.openxmlformats-officedocument.spreadsheetml.sheet" Extension="xlsx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ms-office.chartcolorstyle+xml" PartName="/ppt/charts/colors5.xml"/>
  <Override ContentType="application/vnd.ms-office.chartcolorstyle+xml" PartName="/ppt/charts/colors6.xml"/>
  <Override ContentType="application/vnd.ms-office.chartcolorstyle+xml" PartName="/ppt/charts/colors4.xml"/>
  <Override ContentType="application/vnd.ms-office.chartcolorstyle+xml" PartName="/ppt/charts/colors1.xml"/>
  <Override ContentType="application/vnd.ms-office.chartcolorstyle+xml" PartName="/ppt/charts/colors2.xml"/>
  <Override ContentType="application/vnd.ms-office.chartcolorstyle+xml" PartName="/ppt/charts/colors3.xml"/>
  <Override ContentType="application/vnd.ms-office.chartcolorstyle+xml" PartName="/ppt/charts/colors8.xml"/>
  <Override ContentType="application/vnd.ms-office.chartcolorstyle+xml" PartName="/ppt/charts/colors11.xml"/>
  <Override ContentType="application/vnd.ms-office.chartcolorstyle+xml" PartName="/ppt/charts/colors7.xml"/>
  <Override ContentType="application/vnd.ms-office.chartcolorstyle+xml" PartName="/ppt/charts/colors10.xml"/>
  <Override ContentType="application/vnd.ms-office.chartcolorstyle+xml" PartName="/ppt/charts/colors9.xml"/>
  <Override ContentType="application/vnd.ms-office.chartcolorstyle+xml" PartName="/ppt/charts/colors12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drawingml.chart+xml" PartName="/ppt/charts/chart9.xml"/>
  <Override ContentType="application/vnd.openxmlformats-officedocument.drawingml.chart+xml" PartName="/ppt/charts/chart2.xml"/>
  <Override ContentType="application/vnd.openxmlformats-officedocument.drawingml.chart+xml" PartName="/ppt/charts/chart7.xml"/>
  <Override ContentType="application/vnd.openxmlformats-officedocument.drawingml.chart+xml" PartName="/ppt/charts/chart4.xml"/>
  <Override ContentType="application/vnd.openxmlformats-officedocument.drawingml.chart+xml" PartName="/ppt/charts/chart6.xml"/>
  <Override ContentType="application/vnd.openxmlformats-officedocument.drawingml.chart+xml" PartName="/ppt/charts/chart1.xml"/>
  <Override ContentType="application/vnd.openxmlformats-officedocument.drawingml.chart+xml" PartName="/ppt/charts/chart10.xml"/>
  <Override ContentType="application/vnd.openxmlformats-officedocument.drawingml.chart+xml" PartName="/ppt/charts/chart12.xml"/>
  <Override ContentType="application/vnd.openxmlformats-officedocument.drawingml.chart+xml" PartName="/ppt/charts/chart14.xml"/>
  <Override ContentType="application/vnd.openxmlformats-officedocument.drawingml.chart+xml" PartName="/ppt/charts/chart3.xml"/>
  <Override ContentType="application/vnd.openxmlformats-officedocument.drawingml.chart+xml" PartName="/ppt/charts/chart8.xml"/>
  <Override ContentType="application/vnd.openxmlformats-officedocument.drawingml.chart+xml" PartName="/ppt/charts/chart5.xml"/>
  <Override ContentType="application/vnd.openxmlformats-officedocument.drawingml.chart+xml" PartName="/ppt/charts/chart11.xml"/>
  <Override ContentType="application/vnd.openxmlformats-officedocument.drawingml.chart+xml" PartName="/ppt/charts/chart15.xml"/>
  <Override ContentType="application/vnd.openxmlformats-officedocument.drawingml.chart+xml" PartName="/ppt/charts/chart1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ms-office.chartstyle+xml" PartName="/ppt/charts/style9.xml"/>
  <Override ContentType="application/vnd.ms-office.chartstyle+xml" PartName="/ppt/charts/style3.xml"/>
  <Override ContentType="application/vnd.ms-office.chartstyle+xml" PartName="/ppt/charts/style4.xml"/>
  <Override ContentType="application/vnd.ms-office.chartstyle+xml" PartName="/ppt/charts/style10.xml"/>
  <Override ContentType="application/vnd.ms-office.chartstyle+xml" PartName="/ppt/charts/style5.xml"/>
  <Override ContentType="application/vnd.ms-office.chartstyle+xml" PartName="/ppt/charts/style7.xml"/>
  <Override ContentType="application/vnd.ms-office.chartstyle+xml" PartName="/ppt/charts/style8.xml"/>
  <Override ContentType="application/vnd.ms-office.chartstyle+xml" PartName="/ppt/charts/style1.xml"/>
  <Override ContentType="application/vnd.ms-office.chartstyle+xml" PartName="/ppt/charts/style6.xml"/>
  <Override ContentType="application/vnd.ms-office.chartstyle+xml" PartName="/ppt/charts/style12.xml"/>
  <Override ContentType="application/vnd.ms-office.chartstyle+xml" PartName="/ppt/charts/style11.xml"/>
  <Override ContentType="application/vnd.ms-office.chartstyle+xml" PartName="/ppt/charts/style2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</p:sldIdLst>
  <p:sldSz cy="6858000" cx="12192000"/>
  <p:notesSz cx="6858000" cy="9144000"/>
  <p:embeddedFontLst>
    <p:embeddedFont>
      <p:font typeface="IBM Plex Sans"/>
      <p:regular r:id="rId23"/>
      <p:bold r:id="rId24"/>
      <p:italic r:id="rId25"/>
      <p:boldItalic r:id="rId26"/>
    </p:embeddedFont>
    <p:embeddedFont>
      <p:font typeface="Proxima Nova"/>
      <p:regular r:id="rId27"/>
      <p:bold r:id="rId28"/>
      <p:italic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31" roundtripDataSignature="AMtx7mj+6/yNtJZ/hpmlrbhYLLhaq2V3y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6FF16552-FB73-404B-850B-0E23873847E1}">
  <a:tblStyle styleId="{6FF16552-FB73-404B-850B-0E23873847E1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7ECF3"/>
          </a:solidFill>
        </a:fill>
      </a:tcStyle>
    </a:wholeTbl>
    <a:band1H>
      <a:tcTxStyle/>
      <a:tcStyle>
        <a:fill>
          <a:solidFill>
            <a:srgbClr val="CAD6E5"/>
          </a:solidFill>
        </a:fill>
      </a:tcStyle>
    </a:band1H>
    <a:band2H>
      <a:tcTxStyle/>
    </a:band2H>
    <a:band1V>
      <a:tcTxStyle/>
      <a:tcStyle>
        <a:fill>
          <a:solidFill>
            <a:srgbClr val="CAD6E5"/>
          </a:solidFill>
        </a:fill>
      </a:tcStyle>
    </a:band1V>
    <a:band2V>
      <a:tcTxStyle/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  <a:tblStyle styleId="{03DEC9AB-ECB5-43BC-BE34-A8905938183E}" styleName="Table_1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font" Target="fonts/IBMPlexSans-bold.fntdata"/><Relationship Id="rId23" Type="http://schemas.openxmlformats.org/officeDocument/2006/relationships/font" Target="fonts/IBMPlexSans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IBMPlexSans-boldItalic.fntdata"/><Relationship Id="rId25" Type="http://schemas.openxmlformats.org/officeDocument/2006/relationships/font" Target="fonts/IBMPlexSans-italic.fntdata"/><Relationship Id="rId28" Type="http://schemas.openxmlformats.org/officeDocument/2006/relationships/font" Target="fonts/ProximaNova-bold.fntdata"/><Relationship Id="rId27" Type="http://schemas.openxmlformats.org/officeDocument/2006/relationships/font" Target="fonts/ProximaNova-regular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ProximaNova-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customschemas.google.com/relationships/presentationmetadata" Target="metadata"/><Relationship Id="rId30" Type="http://schemas.openxmlformats.org/officeDocument/2006/relationships/font" Target="fonts/ProximaNova-bold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charts/_rels/chart1.xml.rels><?xml version="1.0" encoding="UTF-8" standalone="yes"?>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Sheet1.xlsx"/></Relationships>
</file>

<file path=ppt/charts/_rels/chart10.xml.rels><?xml version="1.0" encoding="UTF-8" standalone="yes"?><Relationships xmlns="http://schemas.openxmlformats.org/package/2006/relationships"><Relationship Id="rId1" Type="http://schemas.microsoft.com/office/2011/relationships/chartStyle" Target="style9.xml"/><Relationship Id="rId2" Type="http://schemas.microsoft.com/office/2011/relationships/chartColorStyle" Target="colors9.xml"/><Relationship Id="rId3" Type="http://schemas.openxmlformats.org/officeDocument/2006/relationships/package" Target="../embeddings/Microsoft_Excel_Sheet10.xlsx"/></Relationships>
</file>

<file path=ppt/charts/_rels/chart11.xml.rels><?xml version="1.0" encoding="UTF-8" standalone="yes"?><Relationships xmlns="http://schemas.openxmlformats.org/package/2006/relationships"><Relationship Id="rId1" Type="http://schemas.microsoft.com/office/2011/relationships/chartStyle" Target="style10.xml"/><Relationship Id="rId2" Type="http://schemas.microsoft.com/office/2011/relationships/chartColorStyle" Target="colors10.xml"/><Relationship Id="rId3" Type="http://schemas.openxmlformats.org/officeDocument/2006/relationships/package" Target="../embeddings/Microsoft_Excel_Sheet11.xlsx"/></Relationships>
</file>

<file path=ppt/charts/_rels/chart12.xml.rels><?xml version="1.0" encoding="UTF-8" standalone="yes"?><Relationships xmlns="http://schemas.openxmlformats.org/package/2006/relationships"><Relationship Id="rId1" Type="http://schemas.microsoft.com/office/2011/relationships/chartStyle" Target="style11.xml"/><Relationship Id="rId2" Type="http://schemas.microsoft.com/office/2011/relationships/chartColorStyle" Target="colors11.xml"/><Relationship Id="rId3" Type="http://schemas.openxmlformats.org/officeDocument/2006/relationships/package" Target="../embeddings/Microsoft_Excel_Sheet12.xlsx"/></Relationships>
</file>

<file path=ppt/charts/_rels/chart13.xml.rels><?xml version="1.0" encoding="UTF-8" standalone="yes"?><Relationships xmlns="http://schemas.openxmlformats.org/package/2006/relationships"><Relationship Id="rId1" Type="http://schemas.openxmlformats.org/officeDocument/2006/relationships/package" Target="../embeddings/Microsoft_Excel_Sheet13.xlsx"/></Relationships>
</file>

<file path=ppt/charts/_rels/chart14.xml.rels><?xml version="1.0" encoding="UTF-8" standalone="yes"?><Relationships xmlns="http://schemas.openxmlformats.org/package/2006/relationships"><Relationship Id="rId1" Type="http://schemas.microsoft.com/office/2011/relationships/chartStyle" Target="style12.xml"/><Relationship Id="rId2" Type="http://schemas.microsoft.com/office/2011/relationships/chartColorStyle" Target="colors12.xml"/><Relationship Id="rId3" Type="http://schemas.openxmlformats.org/officeDocument/2006/relationships/package" Target="../embeddings/Microsoft_Excel_Sheet14.xlsx"/></Relationships>
</file>

<file path=ppt/charts/_rels/chart15.xml.rels><?xml version="1.0" encoding="UTF-8" standalone="yes"?><Relationships xmlns="http://schemas.openxmlformats.org/package/2006/relationships"><Relationship Id="rId1" Type="http://schemas.openxmlformats.org/officeDocument/2006/relationships/package" Target="../embeddings/Microsoft_Excel_Sheet15.xlsx"/></Relationships>
</file>

<file path=ppt/charts/_rels/chart2.xml.rels><?xml version="1.0" encoding="UTF-8" standalone="yes"?>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package" Target="../embeddings/Microsoft_Excel_Sheet2.xlsx"/></Relationships>
</file>

<file path=ppt/charts/_rels/chart3.xml.rels><?xml version="1.0" encoding="UTF-8" standalone="yes"?>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package" Target="../embeddings/Microsoft_Excel_Sheet3.xlsx"/></Relationships>
</file>

<file path=ppt/charts/_rels/chart4.xml.rels><?xml version="1.0" encoding="UTF-8" standalone="yes"?><Relationships xmlns="http://schemas.openxmlformats.org/package/2006/relationships"><Relationship Id="rId1" Type="http://schemas.microsoft.com/office/2011/relationships/chartStyle" Target="style4.xml"/><Relationship Id="rId2" Type="http://schemas.microsoft.com/office/2011/relationships/chartColorStyle" Target="colors4.xml"/><Relationship Id="rId3" Type="http://schemas.openxmlformats.org/officeDocument/2006/relationships/package" Target="../embeddings/Microsoft_Excel_Sheet4.xlsx"/></Relationships>
</file>

<file path=ppt/charts/_rels/chart5.xml.rels><?xml version="1.0" encoding="UTF-8" standalone="yes"?><Relationships xmlns="http://schemas.openxmlformats.org/package/2006/relationships"><Relationship Id="rId1" Type="http://schemas.microsoft.com/office/2011/relationships/chartStyle" Target="style5.xml"/><Relationship Id="rId2" Type="http://schemas.microsoft.com/office/2011/relationships/chartColorStyle" Target="colors5.xml"/><Relationship Id="rId3" Type="http://schemas.openxmlformats.org/officeDocument/2006/relationships/package" Target="../embeddings/Microsoft_Excel_Sheet5.xlsx"/></Relationships>
</file>

<file path=ppt/charts/_rels/chart6.xml.rels><?xml version="1.0" encoding="UTF-8" standalone="yes"?><Relationships xmlns="http://schemas.openxmlformats.org/package/2006/relationships"><Relationship Id="rId1" Type="http://schemas.microsoft.com/office/2011/relationships/chartStyle" Target="style6.xml"/><Relationship Id="rId2" Type="http://schemas.microsoft.com/office/2011/relationships/chartColorStyle" Target="colors6.xml"/><Relationship Id="rId3" Type="http://schemas.openxmlformats.org/officeDocument/2006/relationships/package" Target="../embeddings/Microsoft_Excel_Sheet6.xlsx"/></Relationships>
</file>

<file path=ppt/charts/_rels/chart7.xml.rels><?xml version="1.0" encoding="UTF-8" standalone="yes"?><Relationships xmlns="http://schemas.openxmlformats.org/package/2006/relationships"><Relationship Id="rId1" Type="http://schemas.microsoft.com/office/2011/relationships/chartStyle" Target="style7.xml"/><Relationship Id="rId2" Type="http://schemas.microsoft.com/office/2011/relationships/chartColorStyle" Target="colors7.xml"/><Relationship Id="rId3" Type="http://schemas.openxmlformats.org/officeDocument/2006/relationships/package" Target="../embeddings/Microsoft_Excel_Sheet7.xlsx"/></Relationships>
</file>

<file path=ppt/charts/_rels/chart8.xml.rels><?xml version="1.0" encoding="UTF-8" standalone="yes"?><Relationships xmlns="http://schemas.openxmlformats.org/package/2006/relationships"><Relationship Id="rId1" Type="http://schemas.microsoft.com/office/2011/relationships/chartStyle" Target="style8.xml"/><Relationship Id="rId2" Type="http://schemas.microsoft.com/office/2011/relationships/chartColorStyle" Target="colors8.xml"/><Relationship Id="rId3" Type="http://schemas.openxmlformats.org/officeDocument/2006/relationships/package" Target="../embeddings/Microsoft_Excel_Sheet8.xlsx"/></Relationships>
</file>

<file path=ppt/charts/_rels/chart9.xml.rels><?xml version="1.0" encoding="UTF-8" standalone="yes"?><Relationships xmlns="http://schemas.openxmlformats.org/package/2006/relationships"><Relationship Id="rId1" Type="http://schemas.openxmlformats.org/officeDocument/2006/relationships/package" Target="../embeddings/Microsoft_Excel_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Edad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0\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roxima Nova" panose="02000506030000020004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5"/>
                <c:pt idx="0">
                  <c:v>16-24</c:v>
                </c:pt>
                <c:pt idx="1">
                  <c:v>25-34</c:v>
                </c:pt>
                <c:pt idx="2">
                  <c:v>35-44</c:v>
                </c:pt>
                <c:pt idx="3">
                  <c:v>45-54</c:v>
                </c:pt>
                <c:pt idx="4">
                  <c:v>55-65</c:v>
                </c:pt>
              </c:strCache>
            </c:strRef>
          </c:cat>
          <c:val>
            <c:numRef>
              <c:f>Hoja1!$B$2:$B$6</c:f>
              <c:numCache>
                <c:formatCode>General</c:formatCode>
                <c:ptCount val="5"/>
                <c:pt idx="0">
                  <c:v>5.7</c:v>
                </c:pt>
                <c:pt idx="1">
                  <c:v>19.100000000000001</c:v>
                </c:pt>
                <c:pt idx="2" formatCode="0.0">
                  <c:v>25</c:v>
                </c:pt>
                <c:pt idx="3">
                  <c:v>29.3</c:v>
                </c:pt>
                <c:pt idx="4">
                  <c:v>20.9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FD-4B21-8B19-4767CA70B3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406263928"/>
        <c:axId val="406260688"/>
      </c:barChart>
      <c:catAx>
        <c:axId val="40626392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/>
                <a:ea typeface="+mn-ea"/>
                <a:cs typeface="+mn-cs"/>
              </a:defRPr>
            </a:pPr>
            <a:endParaRPr lang="es-ES"/>
          </a:p>
        </c:txPr>
        <c:crossAx val="406260688"/>
        <c:crosses val="autoZero"/>
        <c:auto val="1"/>
        <c:lblAlgn val="ctr"/>
        <c:lblOffset val="100"/>
        <c:noMultiLvlLbl val="0"/>
      </c:catAx>
      <c:valAx>
        <c:axId val="406260688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406263928"/>
        <c:crosses val="autoZero"/>
        <c:crossBetween val="between"/>
      </c:valAx>
      <c:spPr>
        <a:noFill/>
        <a:ln>
          <a:noFill/>
        </a:ln>
        <a:effectLst>
          <a:outerShdw blurRad="50800" dist="50800" dir="5400000" sx="14000" sy="14000" algn="ctr" rotWithShape="0">
            <a:srgbClr val="000000">
              <a:alpha val="43137"/>
            </a:srgbClr>
          </a:outerShdw>
          <a:softEdge rad="0"/>
        </a:effectLst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569842098263137"/>
          <c:y val="4.9716770993591626E-2"/>
          <c:w val="0.70090025454428939"/>
          <c:h val="0.85094008114830433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Mucho menor de lo que puedo asumir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numFmt formatCode="0\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Proxima Nova" panose="020B0604020202020204" charset="0"/>
                    <a:ea typeface="+mn-ea"/>
                    <a:cs typeface="Proxima Nova" panose="020B0604020202020204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5"/>
                <c:pt idx="0">
                  <c:v>Volumen de trabajo</c:v>
                </c:pt>
                <c:pt idx="1">
                  <c:v>Complejidad de la tarea</c:v>
                </c:pt>
                <c:pt idx="2">
                  <c:v>Autonomía en el trabajo</c:v>
                </c:pt>
                <c:pt idx="3">
                  <c:v> Deadlines</c:v>
                </c:pt>
                <c:pt idx="4">
                  <c:v> Interacción con clientes</c:v>
                </c:pt>
              </c:strCache>
            </c:strRef>
          </c:cat>
          <c:val>
            <c:numRef>
              <c:f>Hoja1!$B$2:$B$6</c:f>
              <c:numCache>
                <c:formatCode>General</c:formatCode>
                <c:ptCount val="5"/>
                <c:pt idx="0">
                  <c:v>2.4</c:v>
                </c:pt>
                <c:pt idx="1">
                  <c:v>3.4</c:v>
                </c:pt>
                <c:pt idx="2">
                  <c:v>3.3</c:v>
                </c:pt>
                <c:pt idx="3">
                  <c:v>2.2999999999999998</c:v>
                </c:pt>
                <c:pt idx="4">
                  <c:v>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A4-41A1-B83E-5283B3B92E9B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Menor de lo que puedo asumir</c:v>
                </c:pt>
              </c:strCache>
            </c:strRef>
          </c:tx>
          <c:spPr>
            <a:solidFill>
              <a:srgbClr val="2088C2"/>
            </a:solidFill>
            <a:ln>
              <a:noFill/>
            </a:ln>
            <a:effectLst/>
          </c:spPr>
          <c:invertIfNegative val="0"/>
          <c:dLbls>
            <c:numFmt formatCode="0\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Proxima Nova" panose="020B0604020202020204" charset="0"/>
                    <a:ea typeface="+mn-ea"/>
                    <a:cs typeface="Proxima Nova" panose="020B0604020202020204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5"/>
                <c:pt idx="0">
                  <c:v>Volumen de trabajo</c:v>
                </c:pt>
                <c:pt idx="1">
                  <c:v>Complejidad de la tarea</c:v>
                </c:pt>
                <c:pt idx="2">
                  <c:v>Autonomía en el trabajo</c:v>
                </c:pt>
                <c:pt idx="3">
                  <c:v> Deadlines</c:v>
                </c:pt>
                <c:pt idx="4">
                  <c:v> Interacción con clientes</c:v>
                </c:pt>
              </c:strCache>
            </c:strRef>
          </c:cat>
          <c:val>
            <c:numRef>
              <c:f>Hoja1!$C$2:$C$6</c:f>
              <c:numCache>
                <c:formatCode>General</c:formatCode>
                <c:ptCount val="5"/>
                <c:pt idx="0">
                  <c:v>8.3000000000000007</c:v>
                </c:pt>
                <c:pt idx="1">
                  <c:v>9.9</c:v>
                </c:pt>
                <c:pt idx="2">
                  <c:v>10.7</c:v>
                </c:pt>
                <c:pt idx="3">
                  <c:v>6.2</c:v>
                </c:pt>
                <c:pt idx="4">
                  <c:v>6.2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A4-41A1-B83E-5283B3B92E9B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Adecuado a lo que puedo asumir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numFmt formatCode="0\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roxima Nova" panose="020B0604020202020204" charset="0"/>
                    <a:ea typeface="+mn-ea"/>
                    <a:cs typeface="Proxima Nova" panose="020B0604020202020204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5"/>
                <c:pt idx="0">
                  <c:v>Volumen de trabajo</c:v>
                </c:pt>
                <c:pt idx="1">
                  <c:v>Complejidad de la tarea</c:v>
                </c:pt>
                <c:pt idx="2">
                  <c:v>Autonomía en el trabajo</c:v>
                </c:pt>
                <c:pt idx="3">
                  <c:v> Deadlines</c:v>
                </c:pt>
                <c:pt idx="4">
                  <c:v> Interacción con clientes</c:v>
                </c:pt>
              </c:strCache>
            </c:strRef>
          </c:cat>
          <c:val>
            <c:numRef>
              <c:f>Hoja1!$D$2:$D$6</c:f>
              <c:numCache>
                <c:formatCode>General</c:formatCode>
                <c:ptCount val="5"/>
                <c:pt idx="0">
                  <c:v>42.9</c:v>
                </c:pt>
                <c:pt idx="1">
                  <c:v>59.6</c:v>
                </c:pt>
                <c:pt idx="2">
                  <c:v>61.6</c:v>
                </c:pt>
                <c:pt idx="3">
                  <c:v>50.4</c:v>
                </c:pt>
                <c:pt idx="4">
                  <c:v>54.2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BA4-41A1-B83E-5283B3B92E9B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Mayor de lo que puedo asumir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numFmt formatCode="0\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roxima Nova" panose="020B0604020202020204" charset="0"/>
                    <a:ea typeface="+mn-ea"/>
                    <a:cs typeface="Proxima Nova" panose="020B0604020202020204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5"/>
                <c:pt idx="0">
                  <c:v>Volumen de trabajo</c:v>
                </c:pt>
                <c:pt idx="1">
                  <c:v>Complejidad de la tarea</c:v>
                </c:pt>
                <c:pt idx="2">
                  <c:v>Autonomía en el trabajo</c:v>
                </c:pt>
                <c:pt idx="3">
                  <c:v> Deadlines</c:v>
                </c:pt>
                <c:pt idx="4">
                  <c:v> Interacción con clientes</c:v>
                </c:pt>
              </c:strCache>
            </c:strRef>
          </c:cat>
          <c:val>
            <c:numRef>
              <c:f>Hoja1!$E$2:$E$6</c:f>
              <c:numCache>
                <c:formatCode>General</c:formatCode>
                <c:ptCount val="5"/>
                <c:pt idx="0" formatCode="0.0">
                  <c:v>28</c:v>
                </c:pt>
                <c:pt idx="1">
                  <c:v>15.3</c:v>
                </c:pt>
                <c:pt idx="2">
                  <c:v>14.2</c:v>
                </c:pt>
                <c:pt idx="3">
                  <c:v>23.5</c:v>
                </c:pt>
                <c:pt idx="4">
                  <c:v>15.2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BA4-41A1-B83E-5283B3B92E9B}"/>
            </c:ext>
          </c:extLst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Mucho mayor de lo que puedo asumir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numFmt formatCode="0\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Proxima Nova" panose="020B0604020202020204" charset="0"/>
                    <a:ea typeface="+mn-ea"/>
                    <a:cs typeface="Proxima Nova" panose="020B0604020202020204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5"/>
                <c:pt idx="0">
                  <c:v>Volumen de trabajo</c:v>
                </c:pt>
                <c:pt idx="1">
                  <c:v>Complejidad de la tarea</c:v>
                </c:pt>
                <c:pt idx="2">
                  <c:v>Autonomía en el trabajo</c:v>
                </c:pt>
                <c:pt idx="3">
                  <c:v> Deadlines</c:v>
                </c:pt>
                <c:pt idx="4">
                  <c:v> Interacción con clientes</c:v>
                </c:pt>
              </c:strCache>
            </c:strRef>
          </c:cat>
          <c:val>
            <c:numRef>
              <c:f>Hoja1!$F$2:$F$6</c:f>
              <c:numCache>
                <c:formatCode>General</c:formatCode>
                <c:ptCount val="5"/>
                <c:pt idx="0">
                  <c:v>13.7</c:v>
                </c:pt>
                <c:pt idx="1">
                  <c:v>6.5</c:v>
                </c:pt>
                <c:pt idx="2">
                  <c:v>4.4000000000000004</c:v>
                </c:pt>
                <c:pt idx="3">
                  <c:v>8.4</c:v>
                </c:pt>
                <c:pt idx="4" formatCode="0.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BA4-41A1-B83E-5283B3B92E9B}"/>
            </c:ext>
          </c:extLst>
        </c:ser>
        <c:ser>
          <c:idx val="5"/>
          <c:order val="5"/>
          <c:tx>
            <c:strRef>
              <c:f>Hoja1!$G$1</c:f>
              <c:strCache>
                <c:ptCount val="1"/>
                <c:pt idx="0">
                  <c:v>No aplica a mi trabajo</c:v>
                </c:pt>
              </c:strCache>
            </c:strRef>
          </c:tx>
          <c:spPr>
            <a:noFill/>
            <a:ln>
              <a:solidFill>
                <a:schemeClr val="tx1"/>
              </a:solidFill>
            </a:ln>
            <a:effectLst/>
          </c:spPr>
          <c:invertIfNegative val="0"/>
          <c:dLbls>
            <c:numFmt formatCode="0\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roxima Nova" panose="020B0604020202020204" charset="0"/>
                    <a:ea typeface="+mn-ea"/>
                    <a:cs typeface="Proxima Nova" panose="020B0604020202020204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5"/>
                <c:pt idx="0">
                  <c:v>Volumen de trabajo</c:v>
                </c:pt>
                <c:pt idx="1">
                  <c:v>Complejidad de la tarea</c:v>
                </c:pt>
                <c:pt idx="2">
                  <c:v>Autonomía en el trabajo</c:v>
                </c:pt>
                <c:pt idx="3">
                  <c:v> Deadlines</c:v>
                </c:pt>
                <c:pt idx="4">
                  <c:v> Interacción con clientes</c:v>
                </c:pt>
              </c:strCache>
            </c:strRef>
          </c:cat>
          <c:val>
            <c:numRef>
              <c:f>Hoja1!$G$2:$G$6</c:f>
              <c:numCache>
                <c:formatCode>General</c:formatCode>
                <c:ptCount val="5"/>
                <c:pt idx="0">
                  <c:v>4.7</c:v>
                </c:pt>
                <c:pt idx="1">
                  <c:v>5.2</c:v>
                </c:pt>
                <c:pt idx="2">
                  <c:v>5.8</c:v>
                </c:pt>
                <c:pt idx="3">
                  <c:v>9.3000000000000007</c:v>
                </c:pt>
                <c:pt idx="4">
                  <c:v>14.7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AA-4314-B00E-5595EEF600A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15"/>
        <c:overlap val="100"/>
        <c:axId val="661587904"/>
        <c:axId val="661573984"/>
      </c:barChart>
      <c:catAx>
        <c:axId val="661587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B0604020202020204" charset="0"/>
                <a:ea typeface="+mn-ea"/>
                <a:cs typeface="Proxima Nova" panose="020B0604020202020204" charset="0"/>
              </a:defRPr>
            </a:pPr>
            <a:endParaRPr lang="es-ES"/>
          </a:p>
        </c:txPr>
        <c:crossAx val="661573984"/>
        <c:crosses val="autoZero"/>
        <c:auto val="1"/>
        <c:lblAlgn val="ctr"/>
        <c:lblOffset val="100"/>
        <c:noMultiLvlLbl val="0"/>
      </c:catAx>
      <c:valAx>
        <c:axId val="661573984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661587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8.3619050043696984E-3"/>
          <c:y val="2.1595299789993801E-2"/>
          <c:w val="0.15694736038142576"/>
          <c:h val="0.9296908058138372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Proxima Nova" panose="020B0604020202020204" charset="0"/>
              <a:ea typeface="+mn-ea"/>
              <a:cs typeface="Proxima Nova" panose="020B0604020202020204" charset="0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569842098263137"/>
          <c:y val="4.9716770993591626E-2"/>
          <c:w val="0.70090025454428939"/>
          <c:h val="0.85094008114830433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Leve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numFmt formatCode="0\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Proxima Nova" panose="020B0604020202020204" charset="0"/>
                    <a:ea typeface="+mn-ea"/>
                    <a:cs typeface="Proxima Nova" panose="020B0604020202020204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Hoja1!$A$2:$A$3</c:f>
              <c:numCache>
                <c:formatCode>General</c:formatCode>
                <c:ptCount val="2"/>
                <c:pt idx="0">
                  <c:v>2024</c:v>
                </c:pt>
                <c:pt idx="1">
                  <c:v>2021</c:v>
                </c:pt>
              </c:numCache>
            </c:numRef>
          </c:cat>
          <c:val>
            <c:numRef>
              <c:f>Hoja1!$B$2:$B$3</c:f>
              <c:numCache>
                <c:formatCode>General</c:formatCode>
                <c:ptCount val="2"/>
                <c:pt idx="0">
                  <c:v>19.8</c:v>
                </c:pt>
                <c:pt idx="1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DE-4E13-9179-D55077ACC24F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Medio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numFmt formatCode="0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97" b="0" i="0" u="none" strike="noStrike" kern="1200" baseline="0">
                    <a:solidFill>
                      <a:schemeClr val="tx1"/>
                    </a:solidFill>
                    <a:latin typeface="Proxima Nova" panose="020B0604020202020204" charset="0"/>
                    <a:ea typeface="+mn-ea"/>
                    <a:cs typeface="Proxima Nova" panose="020B0604020202020204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Hoja1!$A$2:$A$3</c:f>
              <c:numCache>
                <c:formatCode>General</c:formatCode>
                <c:ptCount val="2"/>
                <c:pt idx="0">
                  <c:v>2024</c:v>
                </c:pt>
                <c:pt idx="1">
                  <c:v>2021</c:v>
                </c:pt>
              </c:numCache>
            </c:numRef>
          </c:cat>
          <c:val>
            <c:numRef>
              <c:f>Hoja1!$C$2:$C$3</c:f>
              <c:numCache>
                <c:formatCode>General</c:formatCode>
                <c:ptCount val="2"/>
                <c:pt idx="0">
                  <c:v>64.099999999999994</c:v>
                </c:pt>
                <c:pt idx="1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DDE-4E13-9179-D55077ACC24F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Grave</c:v>
                </c:pt>
              </c:strCache>
            </c:strRef>
          </c:tx>
          <c:spPr>
            <a:solidFill>
              <a:srgbClr val="FF6340"/>
            </a:solidFill>
            <a:ln>
              <a:noFill/>
            </a:ln>
            <a:effectLst/>
          </c:spPr>
          <c:invertIfNegative val="0"/>
          <c:dLbls>
            <c:numFmt formatCode="0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97" b="0" i="0" u="none" strike="noStrike" kern="1200" baseline="0">
                    <a:solidFill>
                      <a:srgbClr val="FFFFFF"/>
                    </a:solidFill>
                    <a:latin typeface="Proxima Nova" panose="020B0604020202020204" charset="0"/>
                    <a:ea typeface="+mn-ea"/>
                    <a:cs typeface="Proxima Nova" panose="020B0604020202020204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Hoja1!$A$2:$A$3</c:f>
              <c:numCache>
                <c:formatCode>General</c:formatCode>
                <c:ptCount val="2"/>
                <c:pt idx="0">
                  <c:v>2024</c:v>
                </c:pt>
                <c:pt idx="1">
                  <c:v>2021</c:v>
                </c:pt>
              </c:numCache>
            </c:numRef>
          </c:cat>
          <c:val>
            <c:numRef>
              <c:f>Hoja1!$D$2:$D$3</c:f>
              <c:numCache>
                <c:formatCode>General</c:formatCode>
                <c:ptCount val="2"/>
                <c:pt idx="0">
                  <c:v>16.100000000000001</c:v>
                </c:pt>
                <c:pt idx="1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DDE-4E13-9179-D55077ACC24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15"/>
        <c:overlap val="100"/>
        <c:axId val="661587904"/>
        <c:axId val="661573984"/>
      </c:barChart>
      <c:catAx>
        <c:axId val="661587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B0604020202020204" charset="0"/>
                <a:ea typeface="+mn-ea"/>
                <a:cs typeface="Proxima Nova" panose="020B0604020202020204" charset="0"/>
              </a:defRPr>
            </a:pPr>
            <a:endParaRPr lang="es-ES"/>
          </a:p>
        </c:txPr>
        <c:crossAx val="661573984"/>
        <c:crosses val="autoZero"/>
        <c:auto val="1"/>
        <c:lblAlgn val="ctr"/>
        <c:lblOffset val="100"/>
        <c:noMultiLvlLbl val="0"/>
      </c:catAx>
      <c:valAx>
        <c:axId val="661573984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661587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.12965178903150804"/>
          <c:y val="1.4187809857101198E-2"/>
          <c:w val="0.17187986882632825"/>
          <c:h val="0.9501224846894139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Proxima Nova" panose="020B0604020202020204" charset="0"/>
              <a:ea typeface="+mn-ea"/>
              <a:cs typeface="Proxima Nova" panose="020B0604020202020204" charset="0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9218729186351647"/>
          <c:y val="4.9716770993591626E-2"/>
          <c:w val="0.59441119438835888"/>
          <c:h val="0.85094008114830433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noFill/>
              <a:ln>
                <a:solidFill>
                  <a:schemeClr val="bg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8B3-4E25-A6D7-BEB7C00752EB}"/>
              </c:ext>
            </c:extLst>
          </c:dPt>
          <c:dLbls>
            <c:numFmt formatCode="0\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Proxima Nova" panose="020B0604020202020204" charset="0"/>
                    <a:ea typeface="+mn-ea"/>
                    <a:cs typeface="Proxima Nova" panose="020B0604020202020204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Hoja1!$B$2</c:f>
              <c:numCache>
                <c:formatCode>General</c:formatCode>
                <c:ptCount val="1"/>
                <c:pt idx="0">
                  <c:v>57.7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8B3-4E25-A6D7-BEB7C00752EB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Sí, por causas ajenas al trabajo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numFmt formatCode="0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97" b="0" i="0" u="none" strike="noStrike" kern="1200" baseline="0">
                    <a:solidFill>
                      <a:schemeClr val="tx1"/>
                    </a:solidFill>
                    <a:latin typeface="Proxima Nova" panose="020B0604020202020204" charset="0"/>
                    <a:ea typeface="+mn-ea"/>
                    <a:cs typeface="Proxima Nova" panose="020B0604020202020204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Hoja1!$C$2</c:f>
              <c:numCache>
                <c:formatCode>General</c:formatCode>
                <c:ptCount val="1"/>
                <c:pt idx="0">
                  <c:v>14.1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8B3-4E25-A6D7-BEB7C00752EB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Sí, a causa del trabajo</c:v>
                </c:pt>
              </c:strCache>
            </c:strRef>
          </c:tx>
          <c:spPr>
            <a:solidFill>
              <a:srgbClr val="FF6340"/>
            </a:solidFill>
            <a:ln>
              <a:noFill/>
            </a:ln>
            <a:effectLst/>
          </c:spPr>
          <c:invertIfNegative val="0"/>
          <c:dLbls>
            <c:numFmt formatCode="0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97" b="0" i="0" u="none" strike="noStrike" kern="1200" baseline="0">
                    <a:solidFill>
                      <a:srgbClr val="FFFFFF"/>
                    </a:solidFill>
                    <a:latin typeface="Proxima Nova" panose="020B0604020202020204" charset="0"/>
                    <a:ea typeface="+mn-ea"/>
                    <a:cs typeface="Proxima Nova" panose="020B0604020202020204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Hoja1!$D$2</c:f>
              <c:numCache>
                <c:formatCode>General</c:formatCode>
                <c:ptCount val="1"/>
                <c:pt idx="0">
                  <c:v>28.3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8B3-4E25-A6D7-BEB7C00752E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15"/>
        <c:overlap val="100"/>
        <c:axId val="661587904"/>
        <c:axId val="661573984"/>
      </c:barChart>
      <c:catAx>
        <c:axId val="661587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B0604020202020204" charset="0"/>
                <a:ea typeface="+mn-ea"/>
                <a:cs typeface="Proxima Nova" panose="020B0604020202020204" charset="0"/>
              </a:defRPr>
            </a:pPr>
            <a:endParaRPr lang="es-ES"/>
          </a:p>
        </c:txPr>
        <c:crossAx val="661573984"/>
        <c:crosses val="autoZero"/>
        <c:auto val="1"/>
        <c:lblAlgn val="ctr"/>
        <c:lblOffset val="100"/>
        <c:noMultiLvlLbl val="0"/>
      </c:catAx>
      <c:valAx>
        <c:axId val="661573984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661587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8.3619050043696984E-3"/>
          <c:y val="2.1595299789993801E-2"/>
          <c:w val="0.49749483029865704"/>
          <c:h val="0.9501224846894139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Proxima Nova" panose="020B0604020202020204" charset="0"/>
              <a:ea typeface="+mn-ea"/>
              <a:cs typeface="Proxima Nova" panose="020B0604020202020204" charset="0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47024320950711"/>
          <c:y val="0.12864952195144713"/>
          <c:w val="0.71423692747078438"/>
          <c:h val="0.80102040072381664"/>
        </c:manualLayout>
      </c:layout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Conocimiento </c:v>
                </c:pt>
              </c:strCache>
            </c:strRef>
          </c:tx>
          <c:spPr>
            <a:ln>
              <a:solidFill>
                <a:srgbClr val="1475AB"/>
              </a:solidFill>
            </a:ln>
          </c:spPr>
          <c:dPt>
            <c:idx val="0"/>
            <c:bubble3D val="0"/>
            <c:spPr>
              <a:solidFill>
                <a:srgbClr val="2088C2"/>
              </a:solidFill>
              <a:ln>
                <a:solidFill>
                  <a:srgbClr val="1475AB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3B2E-4183-8B3A-1E4C06974C70}"/>
              </c:ext>
            </c:extLst>
          </c:dPt>
          <c:dPt>
            <c:idx val="1"/>
            <c:bubble3D val="0"/>
            <c:spPr>
              <a:noFill/>
              <a:ln>
                <a:solidFill>
                  <a:srgbClr val="1475AB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3B2E-4183-8B3A-1E4C06974C70}"/>
              </c:ext>
            </c:extLst>
          </c:dPt>
          <c:dPt>
            <c:idx val="5"/>
            <c:bubble3D val="0"/>
            <c:spPr>
              <a:solidFill>
                <a:schemeClr val="accent1"/>
              </a:solidFill>
              <a:ln>
                <a:solidFill>
                  <a:srgbClr val="1475AB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3B2E-4183-8B3A-1E4C06974C70}"/>
              </c:ext>
            </c:extLst>
          </c:dPt>
          <c:dLbls>
            <c:dLbl>
              <c:idx val="0"/>
              <c:layout>
                <c:manualLayout>
                  <c:x val="-0.24314796495331473"/>
                  <c:y val="6.7617284059999824E-2"/>
                </c:manualLayout>
              </c:layout>
              <c:numFmt formatCode="0&quot;%&quot;" sourceLinked="0"/>
              <c:spPr>
                <a:noFill/>
                <a:ln>
                  <a:noFill/>
                </a:ln>
                <a:effectLst/>
              </c:spPr>
              <c:txPr>
                <a:bodyPr wrap="none" lIns="90000" tIns="46800" rIns="90000" bIns="46800" anchor="ctr" anchorCtr="0">
                  <a:noAutofit/>
                </a:bodyPr>
                <a:lstStyle/>
                <a:p>
                  <a:pPr algn="ctr">
                    <a:defRPr lang="en-US" sz="3200" b="1" i="0" u="none" strike="noStrike" kern="1200" baseline="0">
                      <a:solidFill>
                        <a:srgbClr val="2088C2"/>
                      </a:solidFill>
                      <a:latin typeface="IBM Plex Sans" panose="020B0503050203000203" pitchFamily="34" charset="0"/>
                      <a:ea typeface="+mn-ea"/>
                      <a:cs typeface="+mn-cs"/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2201790694336543"/>
                      <c:h val="0.2986605473699132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B2E-4183-8B3A-1E4C06974C70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B2E-4183-8B3A-1E4C06974C70}"/>
                </c:ext>
              </c:extLst>
            </c:dLbl>
            <c:numFmt formatCode="0&quot;%&quot;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  <a:latin typeface="IBM Plex Sans" panose="020B0503050203000203" pitchFamily="34" charset="0"/>
                  </a:defRPr>
                </a:pPr>
                <a:endParaRPr lang="es-E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Sí</c:v>
                </c:pt>
                <c:pt idx="1">
                  <c:v>No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43.6</c:v>
                </c:pt>
                <c:pt idx="1">
                  <c:v>56.4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B2E-4183-8B3A-1E4C06974C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45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569842098263137"/>
          <c:y val="4.9716770993591626E-2"/>
          <c:w val="0.70090025454428939"/>
          <c:h val="0.790576222628675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Sentí que la empresa no me apoyó</c:v>
                </c:pt>
              </c:strCache>
            </c:strRef>
          </c:tx>
          <c:spPr>
            <a:solidFill>
              <a:srgbClr val="FF6340"/>
            </a:solidFill>
            <a:ln>
              <a:noFill/>
            </a:ln>
            <a:effectLst/>
          </c:spPr>
          <c:invertIfNegative val="0"/>
          <c:dLbls>
            <c:numFmt formatCode="0\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Proxima Nova" panose="020B0604020202020204" charset="0"/>
                    <a:ea typeface="+mn-ea"/>
                    <a:cs typeface="Proxima Nova" panose="020B0604020202020204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Hoja1!$A$2:$A$3</c:f>
              <c:strCache>
                <c:ptCount val="2"/>
                <c:pt idx="0">
                  <c:v>Ha sufrido problemas de 
salud mental (en general)</c:v>
                </c:pt>
                <c:pt idx="1">
                  <c:v>Ha sufrido problemas a 
causa del trabajo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22.5</c:v>
                </c:pt>
                <c:pt idx="1">
                  <c:v>31.7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49-489A-917D-AA2597A82A24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Sentí cierta falta de apoyo por parte de la empresa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numFmt formatCode="0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97" b="0" i="0" u="none" strike="noStrike" kern="1200" baseline="0">
                    <a:solidFill>
                      <a:schemeClr val="tx1"/>
                    </a:solidFill>
                    <a:latin typeface="Proxima Nova" panose="020B0604020202020204" charset="0"/>
                    <a:ea typeface="+mn-ea"/>
                    <a:cs typeface="Proxima Nova" panose="020B0604020202020204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Hoja1!$A$2:$A$3</c:f>
              <c:strCache>
                <c:ptCount val="2"/>
                <c:pt idx="0">
                  <c:v>Ha sufrido problemas de 
salud mental (en general)</c:v>
                </c:pt>
                <c:pt idx="1">
                  <c:v>Ha sufrido problemas a 
causa del trabajo</c:v>
                </c:pt>
              </c:strCache>
            </c:strRef>
          </c:cat>
          <c:val>
            <c:numRef>
              <c:f>Hoja1!$C$2:$C$3</c:f>
              <c:numCache>
                <c:formatCode>General</c:formatCode>
                <c:ptCount val="2"/>
                <c:pt idx="0">
                  <c:v>23.9</c:v>
                </c:pt>
                <c:pt idx="1">
                  <c:v>26.6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D49-489A-917D-AA2597A82A24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Sentí que la empresa me apoyó</c:v>
                </c:pt>
              </c:strCache>
            </c:strRef>
          </c:tx>
          <c:spPr>
            <a:solidFill>
              <a:srgbClr val="2088C2"/>
            </a:solidFill>
            <a:ln>
              <a:noFill/>
            </a:ln>
            <a:effectLst/>
          </c:spPr>
          <c:invertIfNegative val="0"/>
          <c:dLbls>
            <c:numFmt formatCode="0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97" b="0" i="0" u="none" strike="noStrike" kern="1200" baseline="0">
                    <a:solidFill>
                      <a:srgbClr val="FFFFFF"/>
                    </a:solidFill>
                    <a:latin typeface="Proxima Nova" panose="020B0604020202020204" charset="0"/>
                    <a:ea typeface="+mn-ea"/>
                    <a:cs typeface="Proxima Nova" panose="020B0604020202020204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Hoja1!$A$2:$A$3</c:f>
              <c:strCache>
                <c:ptCount val="2"/>
                <c:pt idx="0">
                  <c:v>Ha sufrido problemas de 
salud mental (en general)</c:v>
                </c:pt>
                <c:pt idx="1">
                  <c:v>Ha sufrido problemas a 
causa del trabajo</c:v>
                </c:pt>
              </c:strCache>
            </c:strRef>
          </c:cat>
          <c:val>
            <c:numRef>
              <c:f>Hoja1!$D$2:$D$3</c:f>
              <c:numCache>
                <c:formatCode>General</c:formatCode>
                <c:ptCount val="2"/>
                <c:pt idx="0">
                  <c:v>13</c:v>
                </c:pt>
                <c:pt idx="1">
                  <c:v>8.1999999999999993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D49-489A-917D-AA2597A82A24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La empresa no es conocedora de ello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numFmt formatCode="0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Hoja1!$A$2:$A$3</c:f>
              <c:strCache>
                <c:ptCount val="2"/>
                <c:pt idx="0">
                  <c:v>Ha sufrido problemas de 
salud mental (en general)</c:v>
                </c:pt>
                <c:pt idx="1">
                  <c:v>Ha sufrido problemas a 
causa del trabajo</c:v>
                </c:pt>
              </c:strCache>
            </c:strRef>
          </c:cat>
          <c:val>
            <c:numRef>
              <c:f>Hoja1!$E$2:$E$3</c:f>
              <c:numCache>
                <c:formatCode>General</c:formatCode>
                <c:ptCount val="2"/>
                <c:pt idx="0">
                  <c:v>40.6</c:v>
                </c:pt>
                <c:pt idx="1">
                  <c:v>33.6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D49-489A-917D-AA2597A82A2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15"/>
        <c:overlap val="100"/>
        <c:axId val="661587904"/>
        <c:axId val="661573984"/>
      </c:barChart>
      <c:catAx>
        <c:axId val="661587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B0604020202020204" charset="0"/>
                <a:ea typeface="+mn-ea"/>
                <a:cs typeface="Proxima Nova" panose="020B0604020202020204" charset="0"/>
              </a:defRPr>
            </a:pPr>
            <a:endParaRPr lang="es-ES"/>
          </a:p>
        </c:txPr>
        <c:crossAx val="661573984"/>
        <c:crosses val="autoZero"/>
        <c:auto val="1"/>
        <c:lblAlgn val="ctr"/>
        <c:lblOffset val="100"/>
        <c:noMultiLvlLbl val="0"/>
      </c:catAx>
      <c:valAx>
        <c:axId val="661573984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661587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5496537889955536E-2"/>
          <c:y val="6.0080655493423583E-2"/>
          <c:w val="0.31553814762880666"/>
          <c:h val="0.7697698269875278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Proxima Nova" panose="020B0604020202020204" charset="0"/>
              <a:ea typeface="+mn-ea"/>
              <a:cs typeface="Proxima Nova" panose="020B0604020202020204" charset="0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597247303530944E-2"/>
          <c:y val="2.6844171155853244E-2"/>
          <c:w val="0.98384165480943886"/>
          <c:h val="0.94695805179955495"/>
        </c:manualLayout>
      </c:layout>
      <c:lineChart>
        <c:grouping val="standard"/>
        <c:varyColors val="0"/>
        <c:ser>
          <c:idx val="1"/>
          <c:order val="0"/>
          <c:spPr>
            <a:ln w="19050">
              <a:solidFill>
                <a:srgbClr val="2088C2"/>
              </a:solidFill>
            </a:ln>
          </c:spPr>
          <c:marker>
            <c:symbol val="circle"/>
            <c:size val="2"/>
            <c:spPr>
              <a:solidFill>
                <a:srgbClr val="2088C2"/>
              </a:solidFill>
              <a:ln w="28575">
                <a:solidFill>
                  <a:srgbClr val="2088C2"/>
                </a:solidFill>
              </a:ln>
            </c:spPr>
          </c:marke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915F-4BBE-B20E-13CFD8497948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915F-4BBE-B20E-13CFD8497948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915F-4BBE-B20E-13CFD8497948}"/>
              </c:ext>
            </c:extLst>
          </c:dPt>
          <c:dLbls>
            <c:dLbl>
              <c:idx val="4"/>
              <c:layout>
                <c:manualLayout>
                  <c:x val="-1.3454309805733401E-2"/>
                  <c:y val="-7.8529802024746072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15F-4BBE-B20E-13CFD8497948}"/>
                </c:ext>
              </c:extLst>
            </c:dLbl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Hoja1!$B$2:$B$6</c:f>
              <c:numCache>
                <c:formatCode>0</c:formatCode>
                <c:ptCount val="5"/>
                <c:pt idx="0">
                  <c:v>14.6</c:v>
                </c:pt>
                <c:pt idx="1">
                  <c:v>11.8</c:v>
                </c:pt>
                <c:pt idx="2">
                  <c:v>9</c:v>
                </c:pt>
                <c:pt idx="3">
                  <c:v>6</c:v>
                </c:pt>
                <c:pt idx="4">
                  <c:v>67.7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5-915F-4BBE-B20E-13CFD8497948}"/>
            </c:ext>
          </c:extLst>
        </c:ser>
        <c:ser>
          <c:idx val="2"/>
          <c:order val="1"/>
          <c:spPr>
            <a:ln w="19050">
              <a:solidFill>
                <a:srgbClr val="FF6340"/>
              </a:solidFill>
            </a:ln>
          </c:spPr>
          <c:marker>
            <c:symbol val="circle"/>
            <c:size val="3"/>
            <c:spPr>
              <a:solidFill>
                <a:srgbClr val="FF6340"/>
              </a:solidFill>
              <a:ln>
                <a:solidFill>
                  <a:srgbClr val="FF6340"/>
                </a:solidFill>
              </a:ln>
            </c:spPr>
          </c:marke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7-915F-4BBE-B20E-13CFD8497948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A-915F-4BBE-B20E-13CFD8497948}"/>
              </c:ext>
            </c:extLst>
          </c:dPt>
          <c:dLbls>
            <c:dLbl>
              <c:idx val="3"/>
              <c:layout>
                <c:manualLayout>
                  <c:x val="-1.9211455006990754E-2"/>
                  <c:y val="3.29048041043567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15F-4BBE-B20E-13CFD8497948}"/>
                </c:ext>
              </c:extLst>
            </c:dLbl>
            <c:dLbl>
              <c:idx val="4"/>
              <c:layout>
                <c:manualLayout>
                  <c:x val="-1.4414640582973714E-2"/>
                  <c:y val="5.5053306433336183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15F-4BBE-B20E-13CFD8497948}"/>
                </c:ext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Hoja1!$C$2:$C$6</c:f>
              <c:numCache>
                <c:formatCode>0</c:formatCode>
                <c:ptCount val="5"/>
                <c:pt idx="0">
                  <c:v>10.199999999999999</c:v>
                </c:pt>
                <c:pt idx="1">
                  <c:v>11</c:v>
                </c:pt>
                <c:pt idx="2">
                  <c:v>8.9</c:v>
                </c:pt>
                <c:pt idx="3">
                  <c:v>5.0999999999999996</c:v>
                </c:pt>
                <c:pt idx="4">
                  <c:v>73.8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F-915F-4BBE-B20E-13CFD8497948}"/>
            </c:ext>
          </c:extLst>
        </c:ser>
        <c:dLbls>
          <c:dLblPos val="b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2430848"/>
        <c:axId val="42432384"/>
      </c:lineChart>
      <c:catAx>
        <c:axId val="42430848"/>
        <c:scaling>
          <c:orientation val="minMax"/>
        </c:scaling>
        <c:delete val="1"/>
        <c:axPos val="b"/>
        <c:majorGridlines>
          <c:spPr>
            <a:ln>
              <a:gradFill>
                <a:gsLst>
                  <a:gs pos="50000">
                    <a:srgbClr val="DEDEDF"/>
                  </a:gs>
                  <a:gs pos="0">
                    <a:schemeClr val="tx1">
                      <a:lumMod val="20000"/>
                      <a:lumOff val="80000"/>
                      <a:alpha val="0"/>
                    </a:schemeClr>
                  </a:gs>
                  <a:gs pos="100000">
                    <a:schemeClr val="tx1">
                      <a:lumMod val="20000"/>
                      <a:lumOff val="80000"/>
                    </a:schemeClr>
                  </a:gs>
                </a:gsLst>
                <a:lin ang="5400000" scaled="0"/>
              </a:gradFill>
              <a:prstDash val="lgDash"/>
            </a:ln>
          </c:spPr>
        </c:majorGridlines>
        <c:numFmt formatCode="General" sourceLinked="1"/>
        <c:majorTickMark val="out"/>
        <c:minorTickMark val="none"/>
        <c:tickLblPos val="nextTo"/>
        <c:crossAx val="42432384"/>
        <c:crosses val="autoZero"/>
        <c:auto val="1"/>
        <c:lblAlgn val="ctr"/>
        <c:lblOffset val="100"/>
        <c:noMultiLvlLbl val="0"/>
      </c:catAx>
      <c:valAx>
        <c:axId val="42432384"/>
        <c:scaling>
          <c:orientation val="minMax"/>
          <c:max val="85"/>
          <c:min val="0"/>
        </c:scaling>
        <c:delete val="0"/>
        <c:axPos val="l"/>
        <c:numFmt formatCode="0" sourceLinked="1"/>
        <c:majorTickMark val="none"/>
        <c:minorTickMark val="none"/>
        <c:tickLblPos val="nextTo"/>
        <c:crossAx val="42430848"/>
        <c:crosses val="autoZero"/>
        <c:crossBetween val="between"/>
      </c:valAx>
      <c:spPr>
        <a:noFill/>
        <a:ln w="12700"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 rtl="0">
        <a:defRPr sz="900">
          <a:latin typeface="Proxima Nova" panose="020B0604020202020204" charset="0"/>
          <a:cs typeface="Proxima Nova" panose="020B0604020202020204" charset="0"/>
        </a:defRPr>
      </a:pPr>
      <a:endParaRPr lang="es-E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Edad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0\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roxima Nova" panose="02000506030000020004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6"/>
                <c:pt idx="0">
                  <c:v>Andalucía</c:v>
                </c:pt>
                <c:pt idx="1">
                  <c:v>Catalunya</c:v>
                </c:pt>
                <c:pt idx="2">
                  <c:v>Comunitat Valenciana</c:v>
                </c:pt>
                <c:pt idx="3">
                  <c:v>Madrid</c:v>
                </c:pt>
                <c:pt idx="4">
                  <c:v>País Vasco</c:v>
                </c:pt>
                <c:pt idx="5">
                  <c:v>Resto</c:v>
                </c:pt>
              </c:strCache>
            </c:strRef>
          </c:cat>
          <c:val>
            <c:numRef>
              <c:f>Hoja1!$B$2:$B$7</c:f>
              <c:numCache>
                <c:formatCode>General</c:formatCode>
                <c:ptCount val="6"/>
                <c:pt idx="0" formatCode="0.0">
                  <c:v>16</c:v>
                </c:pt>
                <c:pt idx="1">
                  <c:v>17.399999999999999</c:v>
                </c:pt>
                <c:pt idx="2">
                  <c:v>10.8</c:v>
                </c:pt>
                <c:pt idx="3">
                  <c:v>15.7</c:v>
                </c:pt>
                <c:pt idx="4">
                  <c:v>4.7</c:v>
                </c:pt>
                <c:pt idx="5" formatCode="0.0">
                  <c:v>35.4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12-4643-8197-054305C62A9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406263928"/>
        <c:axId val="406260688"/>
      </c:barChart>
      <c:catAx>
        <c:axId val="40626392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/>
                <a:ea typeface="+mn-ea"/>
                <a:cs typeface="+mn-cs"/>
              </a:defRPr>
            </a:pPr>
            <a:endParaRPr lang="es-ES"/>
          </a:p>
        </c:txPr>
        <c:crossAx val="406260688"/>
        <c:crosses val="autoZero"/>
        <c:auto val="1"/>
        <c:lblAlgn val="ctr"/>
        <c:lblOffset val="100"/>
        <c:noMultiLvlLbl val="0"/>
      </c:catAx>
      <c:valAx>
        <c:axId val="406260688"/>
        <c:scaling>
          <c:orientation val="minMax"/>
        </c:scaling>
        <c:delete val="1"/>
        <c:axPos val="t"/>
        <c:numFmt formatCode="0.0" sourceLinked="1"/>
        <c:majorTickMark val="none"/>
        <c:minorTickMark val="none"/>
        <c:tickLblPos val="nextTo"/>
        <c:crossAx val="406263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218932599084604"/>
          <c:y val="8.1257212522800881E-2"/>
          <c:w val="0.74534725906375876"/>
          <c:h val="0.8374855749543982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Situación laboral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0\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roxima Nova" panose="02000506030000020004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5"/>
                <c:pt idx="0">
                  <c:v>Sí, soy asalariado/a y tengo un trabajo con contrato indefinido</c:v>
                </c:pt>
                <c:pt idx="1">
                  <c:v>Sí, soy autónomo/a y trabajo por proyectos</c:v>
                </c:pt>
                <c:pt idx="2">
                  <c:v>Sí, soy asalariado/a y tengo un trabajo con contrato temporal (por sustitución…)</c:v>
                </c:pt>
                <c:pt idx="3">
                  <c:v>Sí, soy asalariado/a y tengo un trabajo con contrato fijo discontinuo</c:v>
                </c:pt>
                <c:pt idx="4">
                  <c:v>Sí, soy asalariado/a y tengo un trabajo con contrato formativo (convenio de prácticas, formación…)</c:v>
                </c:pt>
              </c:strCache>
            </c:strRef>
          </c:cat>
          <c:val>
            <c:numRef>
              <c:f>Hoja1!$B$2:$B$6</c:f>
              <c:numCache>
                <c:formatCode>General</c:formatCode>
                <c:ptCount val="5"/>
                <c:pt idx="0">
                  <c:v>79.2</c:v>
                </c:pt>
                <c:pt idx="1">
                  <c:v>7.5</c:v>
                </c:pt>
                <c:pt idx="2">
                  <c:v>7.1</c:v>
                </c:pt>
                <c:pt idx="3">
                  <c:v>4.3</c:v>
                </c:pt>
                <c:pt idx="4" formatCode="0.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87-467D-813C-DCEE13E15F2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17"/>
        <c:axId val="406263928"/>
        <c:axId val="406260688"/>
      </c:barChart>
      <c:catAx>
        <c:axId val="406263928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406260688"/>
        <c:crosses val="autoZero"/>
        <c:auto val="1"/>
        <c:lblAlgn val="ctr"/>
        <c:lblOffset val="100"/>
        <c:noMultiLvlLbl val="0"/>
      </c:catAx>
      <c:valAx>
        <c:axId val="406260688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406263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711733740979429E-2"/>
          <c:y val="0.2336376960011774"/>
          <c:w val="0.91444988181821041"/>
          <c:h val="0.6560926701538575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Hoja1!$D$1</c:f>
              <c:strCache>
                <c:ptCount val="1"/>
                <c:pt idx="0">
                  <c:v>Suma</c:v>
                </c:pt>
              </c:strCache>
            </c:strRef>
          </c:tx>
          <c:spPr>
            <a:solidFill>
              <a:srgbClr val="FF6340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tx1">
                  <a:lumMod val="25000"/>
                  <a:lumOff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DE6-42EC-93F0-33DF875F5BE7}"/>
              </c:ext>
            </c:extLst>
          </c:dPt>
          <c:dPt>
            <c:idx val="2"/>
            <c:invertIfNegative val="0"/>
            <c:bubble3D val="0"/>
            <c:spPr>
              <a:solidFill>
                <a:schemeClr val="tx1">
                  <a:lumMod val="25000"/>
                  <a:lumOff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ADE6-42EC-93F0-33DF875F5BE7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DE6-42EC-93F0-33DF875F5BE7}"/>
              </c:ext>
            </c:extLst>
          </c:dPt>
          <c:dPt>
            <c:idx val="4"/>
            <c:invertIfNegative val="0"/>
            <c:bubble3D val="0"/>
            <c:spPr>
              <a:solidFill>
                <a:schemeClr val="tx1">
                  <a:lumMod val="25000"/>
                  <a:lumOff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ADE6-42EC-93F0-33DF875F5BE7}"/>
              </c:ext>
            </c:extLst>
          </c:dPt>
          <c:dLbls>
            <c:numFmt formatCode="0\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Proxima Nova" panose="020B0604020202020204" charset="0"/>
                    <a:ea typeface="+mn-ea"/>
                    <a:cs typeface="Proxima Nova" panose="020B0604020202020204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5"/>
                <c:pt idx="0">
                  <c:v>Volumen de trabajo</c:v>
                </c:pt>
                <c:pt idx="1">
                  <c:v>Complejidad de la tarea</c:v>
                </c:pt>
                <c:pt idx="2">
                  <c:v>Autonomía en el trabajo</c:v>
                </c:pt>
                <c:pt idx="3">
                  <c:v> Deadlines</c:v>
                </c:pt>
                <c:pt idx="4">
                  <c:v> Interacción con clientes</c:v>
                </c:pt>
              </c:strCache>
            </c:strRef>
          </c:cat>
          <c:val>
            <c:numRef>
              <c:f>Hoja1!$D$2:$D$6</c:f>
              <c:numCache>
                <c:formatCode>0.0</c:formatCode>
                <c:ptCount val="5"/>
                <c:pt idx="0">
                  <c:v>41.7</c:v>
                </c:pt>
                <c:pt idx="1">
                  <c:v>21.8</c:v>
                </c:pt>
                <c:pt idx="2">
                  <c:v>18.600000000000001</c:v>
                </c:pt>
                <c:pt idx="3">
                  <c:v>31.9</c:v>
                </c:pt>
                <c:pt idx="4">
                  <c:v>22.2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E6-42EC-93F0-33DF875F5BE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100"/>
        <c:axId val="661587904"/>
        <c:axId val="661573984"/>
      </c:barChart>
      <c:catAx>
        <c:axId val="66158790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61573984"/>
        <c:crosses val="autoZero"/>
        <c:auto val="1"/>
        <c:lblAlgn val="ctr"/>
        <c:lblOffset val="100"/>
        <c:noMultiLvlLbl val="0"/>
      </c:catAx>
      <c:valAx>
        <c:axId val="661573984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661587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5550067332748697E-2"/>
          <c:y val="0"/>
          <c:w val="0.91444988181821041"/>
          <c:h val="0.5416841623738175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Volumen de trabajo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9509-4E02-87A7-2C7A8F347E0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509-4E02-87A7-2C7A8F347E08}"/>
              </c:ext>
            </c:extLst>
          </c:dPt>
          <c:dLbls>
            <c:dLbl>
              <c:idx val="0"/>
              <c:layout>
                <c:manualLayout>
                  <c:x val="-1.58650446844605E-2"/>
                  <c:y val="-0.32125106547374488"/>
                </c:manualLayout>
              </c:layout>
              <c:numFmt formatCode="0\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903620478149963"/>
                      <c:h val="0.2289649420811537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A-9509-4E02-87A7-2C7A8F347E08}"/>
                </c:ext>
              </c:extLst>
            </c:dLbl>
            <c:dLbl>
              <c:idx val="1"/>
              <c:layout>
                <c:manualLayout>
                  <c:x val="-1.1898158905286933E-2"/>
                  <c:y val="-0.33098750252954201"/>
                </c:manualLayout>
              </c:layout>
              <c:numFmt formatCode="0\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04347521929989"/>
                      <c:h val="0.3263139820816443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9509-4E02-87A7-2C7A8F347E0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Hoja1!$A$2:$A$3</c:f>
              <c:strCache>
                <c:ptCount val="2"/>
                <c:pt idx="0">
                  <c:v>Mujeres</c:v>
                </c:pt>
                <c:pt idx="1">
                  <c:v>Hombres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 formatCode="0.0">
                  <c:v>48</c:v>
                </c:pt>
                <c:pt idx="1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509-4E02-87A7-2C7A8F347E0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100"/>
        <c:axId val="661587904"/>
        <c:axId val="661573984"/>
      </c:barChart>
      <c:catAx>
        <c:axId val="6615879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B0604020202020204" charset="0"/>
                <a:ea typeface="+mn-ea"/>
                <a:cs typeface="Proxima Nova" panose="020B0604020202020204" charset="0"/>
              </a:defRPr>
            </a:pPr>
            <a:endParaRPr lang="es-ES"/>
          </a:p>
        </c:txPr>
        <c:crossAx val="661573984"/>
        <c:crosses val="autoZero"/>
        <c:auto val="1"/>
        <c:lblAlgn val="ctr"/>
        <c:lblOffset val="100"/>
        <c:noMultiLvlLbl val="0"/>
      </c:catAx>
      <c:valAx>
        <c:axId val="661573984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661587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569842098263137"/>
          <c:y val="4.9716770993591626E-2"/>
          <c:w val="0.70090025454428939"/>
          <c:h val="0.85094008114830433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numFmt formatCode="0\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Proxima Nova" panose="020B0604020202020204" charset="0"/>
                    <a:ea typeface="+mn-ea"/>
                    <a:cs typeface="Proxima Nova" panose="020B0604020202020204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Hoja1!$A$2:$A$3</c:f>
              <c:numCache>
                <c:formatCode>General</c:formatCode>
                <c:ptCount val="2"/>
                <c:pt idx="0">
                  <c:v>2024</c:v>
                </c:pt>
                <c:pt idx="1">
                  <c:v>2021</c:v>
                </c:pt>
              </c:numCache>
            </c:numRef>
          </c:cat>
          <c:val>
            <c:numRef>
              <c:f>Hoja1!$B$2:$B$3</c:f>
              <c:numCache>
                <c:formatCode>General</c:formatCode>
                <c:ptCount val="2"/>
                <c:pt idx="0">
                  <c:v>57.7</c:v>
                </c:pt>
                <c:pt idx="1">
                  <c:v>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80-4DAC-B733-D556C958DE69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Sí, por causas ajenas al trabajo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numFmt formatCode="0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97" b="0" i="0" u="none" strike="noStrike" kern="1200" baseline="0">
                    <a:solidFill>
                      <a:schemeClr val="tx1"/>
                    </a:solidFill>
                    <a:latin typeface="Proxima Nova" panose="020B0604020202020204" charset="0"/>
                    <a:ea typeface="+mn-ea"/>
                    <a:cs typeface="Proxima Nova" panose="020B0604020202020204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Hoja1!$A$2:$A$3</c:f>
              <c:numCache>
                <c:formatCode>General</c:formatCode>
                <c:ptCount val="2"/>
                <c:pt idx="0">
                  <c:v>2024</c:v>
                </c:pt>
                <c:pt idx="1">
                  <c:v>2021</c:v>
                </c:pt>
              </c:numCache>
            </c:numRef>
          </c:cat>
          <c:val>
            <c:numRef>
              <c:f>Hoja1!$C$2:$C$3</c:f>
              <c:numCache>
                <c:formatCode>General</c:formatCode>
                <c:ptCount val="2"/>
                <c:pt idx="0">
                  <c:v>14.1</c:v>
                </c:pt>
                <c:pt idx="1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680-4DAC-B733-D556C958DE69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Sí, a causa del trabajo</c:v>
                </c:pt>
              </c:strCache>
            </c:strRef>
          </c:tx>
          <c:spPr>
            <a:solidFill>
              <a:srgbClr val="FF6340"/>
            </a:solidFill>
            <a:ln>
              <a:noFill/>
            </a:ln>
            <a:effectLst/>
          </c:spPr>
          <c:invertIfNegative val="0"/>
          <c:dLbls>
            <c:numFmt formatCode="0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97" b="0" i="0" u="none" strike="noStrike" kern="1200" baseline="0">
                    <a:solidFill>
                      <a:srgbClr val="FFFFFF"/>
                    </a:solidFill>
                    <a:latin typeface="Proxima Nova" panose="020B0604020202020204" charset="0"/>
                    <a:ea typeface="+mn-ea"/>
                    <a:cs typeface="Proxima Nova" panose="020B0604020202020204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Hoja1!$A$2:$A$3</c:f>
              <c:numCache>
                <c:formatCode>General</c:formatCode>
                <c:ptCount val="2"/>
                <c:pt idx="0">
                  <c:v>2024</c:v>
                </c:pt>
                <c:pt idx="1">
                  <c:v>2021</c:v>
                </c:pt>
              </c:numCache>
            </c:numRef>
          </c:cat>
          <c:val>
            <c:numRef>
              <c:f>Hoja1!$D$2:$D$3</c:f>
              <c:numCache>
                <c:formatCode>General</c:formatCode>
                <c:ptCount val="2"/>
                <c:pt idx="0">
                  <c:v>28.3</c:v>
                </c:pt>
                <c:pt idx="1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680-4DAC-B733-D556C958DE6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15"/>
        <c:overlap val="100"/>
        <c:axId val="661587904"/>
        <c:axId val="661573984"/>
      </c:barChart>
      <c:catAx>
        <c:axId val="661587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B0604020202020204" charset="0"/>
                <a:ea typeface="+mn-ea"/>
                <a:cs typeface="Proxima Nova" panose="020B0604020202020204" charset="0"/>
              </a:defRPr>
            </a:pPr>
            <a:endParaRPr lang="es-ES"/>
          </a:p>
        </c:txPr>
        <c:crossAx val="661573984"/>
        <c:crosses val="autoZero"/>
        <c:auto val="1"/>
        <c:lblAlgn val="ctr"/>
        <c:lblOffset val="100"/>
        <c:noMultiLvlLbl val="0"/>
      </c:catAx>
      <c:valAx>
        <c:axId val="661573984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661587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8.3619050043696984E-3"/>
          <c:y val="2.1595299789993801E-2"/>
          <c:w val="0.31219571865443424"/>
          <c:h val="0.9501224846894139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Proxima Nova" panose="020B0604020202020204" charset="0"/>
              <a:ea typeface="+mn-ea"/>
              <a:cs typeface="Proxima Nova" panose="020B0604020202020204" charset="0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487365759452977"/>
          <c:y val="4.9716770993591626E-2"/>
          <c:w val="0.86172505643555841"/>
          <c:h val="0.85094008114830433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numFmt formatCode="0\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Proxima Nova" panose="020B0604020202020204" charset="0"/>
                    <a:ea typeface="+mn-ea"/>
                    <a:cs typeface="Proxima Nova" panose="020B0604020202020204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Hoja1!$A$2:$A$11</c:f>
              <c:strCache>
                <c:ptCount val="10"/>
                <c:pt idx="0">
                  <c:v>Total</c:v>
                </c:pt>
                <c:pt idx="2">
                  <c:v>Hombre</c:v>
                </c:pt>
                <c:pt idx="3">
                  <c:v>Mujer</c:v>
                </c:pt>
                <c:pt idx="5">
                  <c:v>16 a 24 años</c:v>
                </c:pt>
                <c:pt idx="6">
                  <c:v>25 a 34 años</c:v>
                </c:pt>
                <c:pt idx="7">
                  <c:v>35 a 44 años</c:v>
                </c:pt>
                <c:pt idx="8">
                  <c:v>45 a 54 años</c:v>
                </c:pt>
                <c:pt idx="9">
                  <c:v>55 a 65 años</c:v>
                </c:pt>
              </c:strCache>
            </c:strRef>
          </c:cat>
          <c:val>
            <c:numRef>
              <c:f>Hoja1!$B$2:$B$11</c:f>
              <c:numCache>
                <c:formatCode>General</c:formatCode>
                <c:ptCount val="10"/>
                <c:pt idx="0">
                  <c:v>57.7</c:v>
                </c:pt>
                <c:pt idx="2">
                  <c:v>63.8</c:v>
                </c:pt>
                <c:pt idx="3">
                  <c:v>51.5</c:v>
                </c:pt>
                <c:pt idx="5">
                  <c:v>50.2</c:v>
                </c:pt>
                <c:pt idx="6">
                  <c:v>49.4</c:v>
                </c:pt>
                <c:pt idx="7">
                  <c:v>50.2</c:v>
                </c:pt>
                <c:pt idx="8">
                  <c:v>63.5</c:v>
                </c:pt>
                <c:pt idx="9" formatCode="0.0">
                  <c:v>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80-4DAC-B733-D556C958DE69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Sí, por causas ajenas al trabajo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numFmt formatCode="0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97" b="0" i="0" u="none" strike="noStrike" kern="1200" baseline="0">
                    <a:solidFill>
                      <a:schemeClr val="tx1"/>
                    </a:solidFill>
                    <a:latin typeface="Proxima Nova" panose="020B0604020202020204" charset="0"/>
                    <a:ea typeface="+mn-ea"/>
                    <a:cs typeface="Proxima Nova" panose="020B0604020202020204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Hoja1!$A$2:$A$11</c:f>
              <c:strCache>
                <c:ptCount val="10"/>
                <c:pt idx="0">
                  <c:v>Total</c:v>
                </c:pt>
                <c:pt idx="2">
                  <c:v>Hombre</c:v>
                </c:pt>
                <c:pt idx="3">
                  <c:v>Mujer</c:v>
                </c:pt>
                <c:pt idx="5">
                  <c:v>16 a 24 años</c:v>
                </c:pt>
                <c:pt idx="6">
                  <c:v>25 a 34 años</c:v>
                </c:pt>
                <c:pt idx="7">
                  <c:v>35 a 44 años</c:v>
                </c:pt>
                <c:pt idx="8">
                  <c:v>45 a 54 años</c:v>
                </c:pt>
                <c:pt idx="9">
                  <c:v>55 a 65 años</c:v>
                </c:pt>
              </c:strCache>
            </c:strRef>
          </c:cat>
          <c:val>
            <c:numRef>
              <c:f>Hoja1!$C$2:$C$11</c:f>
              <c:numCache>
                <c:formatCode>General</c:formatCode>
                <c:ptCount val="10"/>
                <c:pt idx="0">
                  <c:v>14.1</c:v>
                </c:pt>
                <c:pt idx="2">
                  <c:v>11</c:v>
                </c:pt>
                <c:pt idx="3">
                  <c:v>17.2</c:v>
                </c:pt>
                <c:pt idx="5">
                  <c:v>24.9</c:v>
                </c:pt>
                <c:pt idx="6">
                  <c:v>14.6</c:v>
                </c:pt>
                <c:pt idx="7">
                  <c:v>15.3</c:v>
                </c:pt>
                <c:pt idx="8">
                  <c:v>13.3</c:v>
                </c:pt>
                <c:pt idx="9">
                  <c:v>10.4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680-4DAC-B733-D556C958DE69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Sí, a causa del trabajo</c:v>
                </c:pt>
              </c:strCache>
            </c:strRef>
          </c:tx>
          <c:spPr>
            <a:solidFill>
              <a:srgbClr val="FF6340"/>
            </a:solidFill>
            <a:ln>
              <a:noFill/>
            </a:ln>
            <a:effectLst/>
          </c:spPr>
          <c:invertIfNegative val="0"/>
          <c:dLbls>
            <c:numFmt formatCode="0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97" b="0" i="0" u="none" strike="noStrike" kern="1200" baseline="0">
                    <a:solidFill>
                      <a:srgbClr val="FFFFFF"/>
                    </a:solidFill>
                    <a:latin typeface="Proxima Nova" panose="020B0604020202020204" charset="0"/>
                    <a:ea typeface="+mn-ea"/>
                    <a:cs typeface="Proxima Nova" panose="020B0604020202020204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Hoja1!$A$2:$A$11</c:f>
              <c:strCache>
                <c:ptCount val="10"/>
                <c:pt idx="0">
                  <c:v>Total</c:v>
                </c:pt>
                <c:pt idx="2">
                  <c:v>Hombre</c:v>
                </c:pt>
                <c:pt idx="3">
                  <c:v>Mujer</c:v>
                </c:pt>
                <c:pt idx="5">
                  <c:v>16 a 24 años</c:v>
                </c:pt>
                <c:pt idx="6">
                  <c:v>25 a 34 años</c:v>
                </c:pt>
                <c:pt idx="7">
                  <c:v>35 a 44 años</c:v>
                </c:pt>
                <c:pt idx="8">
                  <c:v>45 a 54 años</c:v>
                </c:pt>
                <c:pt idx="9">
                  <c:v>55 a 65 años</c:v>
                </c:pt>
              </c:strCache>
            </c:strRef>
          </c:cat>
          <c:val>
            <c:numRef>
              <c:f>Hoja1!$D$2:$D$11</c:f>
              <c:numCache>
                <c:formatCode>General</c:formatCode>
                <c:ptCount val="10"/>
                <c:pt idx="0">
                  <c:v>28.3</c:v>
                </c:pt>
                <c:pt idx="2">
                  <c:v>25.2</c:v>
                </c:pt>
                <c:pt idx="3">
                  <c:v>31.3</c:v>
                </c:pt>
                <c:pt idx="5" formatCode="0.0">
                  <c:v>25</c:v>
                </c:pt>
                <c:pt idx="6" formatCode="0.0">
                  <c:v>36</c:v>
                </c:pt>
                <c:pt idx="7">
                  <c:v>34.6</c:v>
                </c:pt>
                <c:pt idx="8">
                  <c:v>23.3</c:v>
                </c:pt>
                <c:pt idx="9">
                  <c:v>21.6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680-4DAC-B733-D556C958DE6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100"/>
        <c:axId val="661587904"/>
        <c:axId val="661573984"/>
      </c:barChart>
      <c:catAx>
        <c:axId val="661587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B0604020202020204" charset="0"/>
                <a:ea typeface="+mn-ea"/>
                <a:cs typeface="Proxima Nova" panose="020B0604020202020204" charset="0"/>
              </a:defRPr>
            </a:pPr>
            <a:endParaRPr lang="es-ES"/>
          </a:p>
        </c:txPr>
        <c:crossAx val="661573984"/>
        <c:crosses val="autoZero"/>
        <c:auto val="1"/>
        <c:lblAlgn val="ctr"/>
        <c:lblOffset val="100"/>
        <c:noMultiLvlLbl val="0"/>
      </c:catAx>
      <c:valAx>
        <c:axId val="661573984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661587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8.3619050043696984E-3"/>
          <c:y val="2.1595299789993801E-2"/>
          <c:w val="9.8620473137808917E-2"/>
          <c:h val="0.9501224846894139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Proxima Nova" panose="020B0604020202020204" charset="0"/>
              <a:ea typeface="+mn-ea"/>
              <a:cs typeface="Proxima Nova" panose="020B0604020202020204" charset="0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9218729186351647"/>
          <c:y val="4.9716770993591626E-2"/>
          <c:w val="0.59441119438835888"/>
          <c:h val="0.85094008114830433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noFill/>
              <a:ln>
                <a:solidFill>
                  <a:schemeClr val="bg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166-434E-86A7-F5BE3F484A8A}"/>
              </c:ext>
            </c:extLst>
          </c:dPt>
          <c:dLbls>
            <c:numFmt formatCode="0\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Proxima Nova" panose="020B0604020202020204" charset="0"/>
                    <a:ea typeface="+mn-ea"/>
                    <a:cs typeface="Proxima Nova" panose="020B0604020202020204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Hoja1!$B$2</c:f>
              <c:numCache>
                <c:formatCode>General</c:formatCode>
                <c:ptCount val="1"/>
                <c:pt idx="0">
                  <c:v>57.7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66-434E-86A7-F5BE3F484A8A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Sí, por causas ajenas al trabajo</c:v>
                </c:pt>
              </c:strCache>
            </c:strRef>
          </c:tx>
          <c:spPr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/>
          </c:spPr>
          <c:invertIfNegative val="0"/>
          <c:dLbls>
            <c:numFmt formatCode="0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97" b="0" i="0" u="none" strike="noStrike" kern="1200" baseline="0">
                    <a:solidFill>
                      <a:schemeClr val="tx1"/>
                    </a:solidFill>
                    <a:latin typeface="Proxima Nova" panose="020B0604020202020204" charset="0"/>
                    <a:ea typeface="+mn-ea"/>
                    <a:cs typeface="Proxima Nova" panose="020B0604020202020204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Hoja1!$C$2</c:f>
              <c:numCache>
                <c:formatCode>General</c:formatCode>
                <c:ptCount val="1"/>
                <c:pt idx="0">
                  <c:v>14.1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166-434E-86A7-F5BE3F484A8A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Sí, a causa del trabajo</c:v>
                </c:pt>
              </c:strCache>
            </c:strRef>
          </c:tx>
          <c:spPr>
            <a:solidFill>
              <a:srgbClr val="FF6340"/>
            </a:solidFill>
            <a:ln>
              <a:noFill/>
            </a:ln>
            <a:effectLst/>
          </c:spPr>
          <c:invertIfNegative val="0"/>
          <c:dLbls>
            <c:numFmt formatCode="0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97" b="0" i="0" u="none" strike="noStrike" kern="1200" baseline="0">
                    <a:solidFill>
                      <a:srgbClr val="FFFFFF"/>
                    </a:solidFill>
                    <a:latin typeface="Proxima Nova" panose="020B0604020202020204" charset="0"/>
                    <a:ea typeface="+mn-ea"/>
                    <a:cs typeface="Proxima Nova" panose="020B0604020202020204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Hoja1!$D$2</c:f>
              <c:numCache>
                <c:formatCode>General</c:formatCode>
                <c:ptCount val="1"/>
                <c:pt idx="0">
                  <c:v>28.3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166-434E-86A7-F5BE3F484A8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15"/>
        <c:overlap val="100"/>
        <c:axId val="661587904"/>
        <c:axId val="661573984"/>
      </c:barChart>
      <c:catAx>
        <c:axId val="661587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B0604020202020204" charset="0"/>
                <a:ea typeface="+mn-ea"/>
                <a:cs typeface="Proxima Nova" panose="020B0604020202020204" charset="0"/>
              </a:defRPr>
            </a:pPr>
            <a:endParaRPr lang="es-ES"/>
          </a:p>
        </c:txPr>
        <c:crossAx val="661573984"/>
        <c:crosses val="autoZero"/>
        <c:auto val="1"/>
        <c:lblAlgn val="ctr"/>
        <c:lblOffset val="100"/>
        <c:noMultiLvlLbl val="0"/>
      </c:catAx>
      <c:valAx>
        <c:axId val="661573984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661587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8.3619050043696984E-3"/>
          <c:y val="2.1595299789993801E-2"/>
          <c:w val="0.49749483029865704"/>
          <c:h val="0.9501224846894139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Proxima Nova" panose="020B0604020202020204" charset="0"/>
              <a:ea typeface="+mn-ea"/>
              <a:cs typeface="Proxima Nova" panose="020B0604020202020204" charset="0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1918706415954273E-3"/>
          <c:y val="0"/>
          <c:w val="0.95678930987238475"/>
          <c:h val="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Total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0B6A-4188-BD1D-C525928FEAC9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0B6A-4188-BD1D-C525928FEAC9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2-0B6A-4188-BD1D-C525928FEAC9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0B6A-4188-BD1D-C525928FEAC9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4-0B6A-4188-BD1D-C525928FEAC9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6-0B6A-4188-BD1D-C525928FEAC9}"/>
              </c:ext>
            </c:extLst>
          </c:dPt>
          <c:dPt>
            <c:idx val="6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8-0B6A-4188-BD1D-C525928FEAC9}"/>
              </c:ext>
            </c:extLst>
          </c:dPt>
          <c:dPt>
            <c:idx val="7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9-0B6A-4188-BD1D-C525928FEAC9}"/>
              </c:ext>
            </c:extLst>
          </c:dPt>
          <c:dPt>
            <c:idx val="8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A-0B6A-4188-BD1D-C525928FEAC9}"/>
              </c:ext>
            </c:extLst>
          </c:dPt>
          <c:dPt>
            <c:idx val="9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B-0B6A-4188-BD1D-C525928FEAC9}"/>
              </c:ext>
            </c:extLst>
          </c:dPt>
          <c:dPt>
            <c:idx val="10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C-0B6A-4188-BD1D-C525928FEAC9}"/>
              </c:ext>
            </c:extLst>
          </c:dPt>
          <c:dPt>
            <c:idx val="11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D-0B6A-4188-BD1D-C525928FEAC9}"/>
              </c:ext>
            </c:extLst>
          </c:dPt>
          <c:dLbls>
            <c:numFmt formatCode="0&quot;%&quot;" sourceLinked="0"/>
            <c:spPr>
              <a:noFill/>
              <a:ln>
                <a:noFill/>
              </a:ln>
              <a:effectLst/>
            </c:spPr>
            <c:txPr>
              <a:bodyPr wrap="none"/>
              <a:lstStyle/>
              <a:p>
                <a:pPr>
                  <a:defRPr sz="1000">
                    <a:latin typeface="IBM Plex Sans" panose="020B0503050203000203" pitchFamily="34" charset="0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Hoja1!$A$2:$A$13</c:f>
              <c:strCache>
                <c:ptCount val="12"/>
                <c:pt idx="0">
                  <c:v>Sobrecarga laboral</c:v>
                </c:pt>
                <c:pt idx="1">
                  <c:v>Falta de reconocimiento</c:v>
                </c:pt>
                <c:pt idx="2">
                  <c:v>Precariedad laboral</c:v>
                </c:pt>
                <c:pt idx="3">
                  <c:v>Dificultades en la conciliación</c:v>
                </c:pt>
                <c:pt idx="4">
                  <c:v>Falta de desconexión digital</c:v>
                </c:pt>
                <c:pt idx="5">
                  <c:v>Inseguridad laboral</c:v>
                </c:pt>
                <c:pt idx="6">
                  <c:v>Mala relación con los superiores</c:v>
                </c:pt>
                <c:pt idx="7">
                  <c:v>Cambios organizacionales</c:v>
                </c:pt>
                <c:pt idx="8">
                  <c:v>Mala relación con los compañeros</c:v>
                </c:pt>
                <c:pt idx="9">
                  <c:v>Discriminación o acoso laboral</c:v>
                </c:pt>
                <c:pt idx="10">
                  <c:v>Falta de autonomía sobre el trabajo</c:v>
                </c:pt>
                <c:pt idx="11">
                  <c:v>Mala relación con los clientes</c:v>
                </c:pt>
              </c:strCache>
            </c:strRef>
          </c:cat>
          <c:val>
            <c:numRef>
              <c:f>Hoja1!$B$2:$B$13</c:f>
              <c:numCache>
                <c:formatCode>General</c:formatCode>
                <c:ptCount val="12"/>
                <c:pt idx="0">
                  <c:v>63.7</c:v>
                </c:pt>
                <c:pt idx="1">
                  <c:v>43.1</c:v>
                </c:pt>
                <c:pt idx="2">
                  <c:v>28.4</c:v>
                </c:pt>
                <c:pt idx="3">
                  <c:v>25.8</c:v>
                </c:pt>
                <c:pt idx="4">
                  <c:v>25.2</c:v>
                </c:pt>
                <c:pt idx="5">
                  <c:v>23.3</c:v>
                </c:pt>
                <c:pt idx="6">
                  <c:v>21.7</c:v>
                </c:pt>
                <c:pt idx="7">
                  <c:v>19.2</c:v>
                </c:pt>
                <c:pt idx="8">
                  <c:v>17.8</c:v>
                </c:pt>
                <c:pt idx="9">
                  <c:v>15.5</c:v>
                </c:pt>
                <c:pt idx="10">
                  <c:v>12.1</c:v>
                </c:pt>
                <c:pt idx="11">
                  <c:v>9.1999999999999993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B6A-4188-BD1D-C525928FEA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554032384"/>
        <c:axId val="554033168"/>
      </c:barChart>
      <c:catAx>
        <c:axId val="554032384"/>
        <c:scaling>
          <c:orientation val="maxMin"/>
        </c:scaling>
        <c:delete val="1"/>
        <c:axPos val="l"/>
        <c:numFmt formatCode="General" sourceLinked="0"/>
        <c:majorTickMark val="out"/>
        <c:minorTickMark val="none"/>
        <c:tickLblPos val="nextTo"/>
        <c:crossAx val="554033168"/>
        <c:crosses val="autoZero"/>
        <c:auto val="1"/>
        <c:lblAlgn val="ctr"/>
        <c:lblOffset val="110"/>
        <c:noMultiLvlLbl val="0"/>
      </c:catAx>
      <c:valAx>
        <c:axId val="554033168"/>
        <c:scaling>
          <c:orientation val="minMax"/>
          <c:max val="100"/>
        </c:scaling>
        <c:delete val="1"/>
        <c:axPos val="t"/>
        <c:numFmt formatCode="General" sourceLinked="1"/>
        <c:majorTickMark val="out"/>
        <c:minorTickMark val="none"/>
        <c:tickLblPos val="nextTo"/>
        <c:crossAx val="55403238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s-ES" sz="12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1" name="Google Shape;111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3" name="Google Shape;343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7" name="Google Shape;367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8" name="Google Shape;388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9" name="Google Shape;409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5" name="Google Shape;465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p2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7" name="Google Shape;207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5" name="Google Shape;225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7" name="Google Shape;257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0" name="Google Shape;290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jpg"/><Relationship Id="rId3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21.jpg"/><Relationship Id="rId4" Type="http://schemas.openxmlformats.org/officeDocument/2006/relationships/image" Target="../media/image7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23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tada Principal">
  <p:cSld name="Portada Principal">
    <p:bg>
      <p:bgPr>
        <a:solidFill>
          <a:schemeClr val="accent1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2"/>
          <p:cNvPicPr preferRelativeResize="0"/>
          <p:nvPr>
            <p:ph idx="2" type="pic"/>
          </p:nvPr>
        </p:nvPicPr>
        <p:blipFill/>
        <p:spPr>
          <a:xfrm>
            <a:off x="5495923" y="0"/>
            <a:ext cx="7465933" cy="6858000"/>
          </a:xfrm>
          <a:prstGeom prst="parallelogram">
            <a:avLst>
              <a:gd fmla="val 11117" name="adj"/>
            </a:avLst>
          </a:prstGeom>
          <a:blipFill rotWithShape="1">
            <a:blip r:embed="rId2">
              <a:alphaModFix/>
            </a:blip>
            <a:stretch>
              <a:fillRect b="0" l="-18891" r="-18891" t="0"/>
            </a:stretch>
          </a:blipFill>
          <a:ln>
            <a:noFill/>
          </a:ln>
        </p:spPr>
      </p:pic>
      <p:sp>
        <p:nvSpPr>
          <p:cNvPr id="17" name="Google Shape;17;p22"/>
          <p:cNvSpPr txBox="1"/>
          <p:nvPr>
            <p:ph type="title"/>
          </p:nvPr>
        </p:nvSpPr>
        <p:spPr>
          <a:xfrm>
            <a:off x="552000" y="1940503"/>
            <a:ext cx="4943925" cy="858355"/>
          </a:xfrm>
          <a:prstGeom prst="rect">
            <a:avLst/>
          </a:prstGeom>
          <a:noFill/>
          <a:ln>
            <a:noFill/>
          </a:ln>
        </p:spPr>
        <p:txBody>
          <a:bodyPr anchorCtr="0" anchor="t" bIns="72000" lIns="72000" spcFirstLastPara="1" rIns="72000" wrap="square" tIns="720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Proxima Nova"/>
              <a:buNone/>
              <a:defRPr b="1" i="0" sz="26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8" name="Google Shape;18;p22"/>
          <p:cNvSpPr txBox="1"/>
          <p:nvPr>
            <p:ph idx="1" type="body"/>
          </p:nvPr>
        </p:nvSpPr>
        <p:spPr>
          <a:xfrm>
            <a:off x="552000" y="5478923"/>
            <a:ext cx="4943924" cy="325438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" name="Google Shape;19;p22"/>
          <p:cNvSpPr txBox="1"/>
          <p:nvPr>
            <p:ph idx="3" type="body"/>
          </p:nvPr>
        </p:nvSpPr>
        <p:spPr>
          <a:xfrm>
            <a:off x="552000" y="5791625"/>
            <a:ext cx="4943924" cy="325438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b="0" sz="1200">
                <a:solidFill>
                  <a:schemeClr val="lt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22"/>
          <p:cNvSpPr txBox="1"/>
          <p:nvPr>
            <p:ph idx="4" type="body"/>
          </p:nvPr>
        </p:nvSpPr>
        <p:spPr>
          <a:xfrm>
            <a:off x="552000" y="3028937"/>
            <a:ext cx="4943925" cy="1009650"/>
          </a:xfrm>
          <a:prstGeom prst="rect">
            <a:avLst/>
          </a:prstGeom>
          <a:noFill/>
          <a:ln>
            <a:noFill/>
          </a:ln>
        </p:spPr>
        <p:txBody>
          <a:bodyPr anchorCtr="0" anchor="t" bIns="72000" lIns="72000" spcFirstLastPara="1" rIns="72000" wrap="square" tIns="720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0" sz="1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1" name="Google Shape;21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8216" y="856087"/>
            <a:ext cx="1494701" cy="3821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+ Contenido Variable">
  <p:cSld name="Imagen + Contenido Variable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1"/>
          <p:cNvSpPr txBox="1"/>
          <p:nvPr>
            <p:ph idx="11" type="ftr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31"/>
          <p:cNvSpPr txBox="1"/>
          <p:nvPr>
            <p:ph idx="12" type="sldNum"/>
          </p:nvPr>
        </p:nvSpPr>
        <p:spPr>
          <a:xfrm>
            <a:off x="8896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70" name="Google Shape;70;p31"/>
          <p:cNvSpPr txBox="1"/>
          <p:nvPr>
            <p:ph idx="1" type="body"/>
          </p:nvPr>
        </p:nvSpPr>
        <p:spPr>
          <a:xfrm>
            <a:off x="551999" y="136525"/>
            <a:ext cx="9647078" cy="740973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 sz="1200">
                <a:solidFill>
                  <a:schemeClr val="accen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71" name="Google Shape;71;p31"/>
          <p:cNvPicPr preferRelativeResize="0"/>
          <p:nvPr>
            <p:ph idx="2" type="pic"/>
          </p:nvPr>
        </p:nvPicPr>
        <p:blipFill/>
        <p:spPr>
          <a:xfrm>
            <a:off x="-532564" y="1409200"/>
            <a:ext cx="4839093" cy="4415448"/>
          </a:xfrm>
          <a:prstGeom prst="parallelogram">
            <a:avLst>
              <a:gd fmla="val 12230" name="adj"/>
            </a:avLst>
          </a:prstGeom>
          <a:blipFill rotWithShape="1">
            <a:blip r:embed="rId2">
              <a:alphaModFix/>
            </a:blip>
            <a:stretch>
              <a:fillRect b="-34742" l="0" r="0" t="-34742"/>
            </a:stretch>
          </a:blipFill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nal - Gracias">
  <p:cSld name="Final - Gracias">
    <p:bg>
      <p:bgPr>
        <a:solidFill>
          <a:schemeClr val="accent1"/>
        </a:solid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/>
          <p:nvPr>
            <p:ph idx="1" type="body"/>
          </p:nvPr>
        </p:nvSpPr>
        <p:spPr>
          <a:xfrm>
            <a:off x="552001" y="663620"/>
            <a:ext cx="6427415" cy="1037959"/>
          </a:xfrm>
          <a:prstGeom prst="rect">
            <a:avLst/>
          </a:prstGeom>
          <a:noFill/>
          <a:ln>
            <a:noFill/>
          </a:ln>
        </p:spPr>
        <p:txBody>
          <a:bodyPr anchorCtr="0" anchor="t" bIns="72000" lIns="72000" spcFirstLastPara="1" rIns="72000" wrap="square" tIns="1440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0" sz="3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74" name="Google Shape;74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10912" y="341906"/>
            <a:ext cx="1126588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2"/>
          <p:cNvPicPr preferRelativeResize="0"/>
          <p:nvPr>
            <p:ph idx="2" type="pic"/>
          </p:nvPr>
        </p:nvPicPr>
        <p:blipFill/>
        <p:spPr>
          <a:xfrm>
            <a:off x="6095999" y="1701578"/>
            <a:ext cx="6667893" cy="5156421"/>
          </a:xfrm>
          <a:prstGeom prst="parallelogram">
            <a:avLst>
              <a:gd fmla="val 11117" name="adj"/>
            </a:avLst>
          </a:prstGeom>
          <a:blipFill rotWithShape="1">
            <a:blip r:embed="rId3">
              <a:alphaModFix/>
            </a:blip>
            <a:stretch>
              <a:fillRect b="0" l="-7996" r="-7997" t="0"/>
            </a:stretch>
          </a:blipFill>
          <a:ln>
            <a:noFill/>
          </a:ln>
        </p:spPr>
      </p:pic>
      <p:pic>
        <p:nvPicPr>
          <p:cNvPr id="76" name="Google Shape;76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8949" y="5195454"/>
            <a:ext cx="1143115" cy="11431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co - Texto Centro">
  <p:cSld name="Blanco - Texto Centro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3"/>
          <p:cNvSpPr txBox="1"/>
          <p:nvPr>
            <p:ph idx="11" type="ftr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3"/>
          <p:cNvSpPr txBox="1"/>
          <p:nvPr>
            <p:ph idx="12" type="sldNum"/>
          </p:nvPr>
        </p:nvSpPr>
        <p:spPr>
          <a:xfrm>
            <a:off x="8896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80" name="Google Shape;80;p33"/>
          <p:cNvSpPr txBox="1"/>
          <p:nvPr>
            <p:ph idx="1" type="body"/>
          </p:nvPr>
        </p:nvSpPr>
        <p:spPr>
          <a:xfrm>
            <a:off x="552000" y="1210119"/>
            <a:ext cx="11088000" cy="4813609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33"/>
          <p:cNvSpPr txBox="1"/>
          <p:nvPr>
            <p:ph idx="2" type="body"/>
          </p:nvPr>
        </p:nvSpPr>
        <p:spPr>
          <a:xfrm>
            <a:off x="551999" y="136525"/>
            <a:ext cx="9647078" cy="740973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 sz="1200">
                <a:solidFill>
                  <a:schemeClr val="accen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co - Vacío">
  <p:cSld name="Blanco - Vacío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4"/>
          <p:cNvSpPr txBox="1"/>
          <p:nvPr>
            <p:ph idx="11" type="ftr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34"/>
          <p:cNvSpPr txBox="1"/>
          <p:nvPr>
            <p:ph idx="12" type="sldNum"/>
          </p:nvPr>
        </p:nvSpPr>
        <p:spPr>
          <a:xfrm>
            <a:off x="8896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85" name="Google Shape;85;p34"/>
          <p:cNvSpPr txBox="1"/>
          <p:nvPr>
            <p:ph idx="1" type="body"/>
          </p:nvPr>
        </p:nvSpPr>
        <p:spPr>
          <a:xfrm>
            <a:off x="551999" y="136525"/>
            <a:ext cx="9647078" cy="740973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 sz="1200">
                <a:solidFill>
                  <a:schemeClr val="accen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+ Texto">
  <p:cSld name="Imagen + Texto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5"/>
          <p:cNvSpPr txBox="1"/>
          <p:nvPr>
            <p:ph idx="12" type="sldNum"/>
          </p:nvPr>
        </p:nvSpPr>
        <p:spPr>
          <a:xfrm>
            <a:off x="8896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88" name="Google Shape;88;p35"/>
          <p:cNvSpPr txBox="1"/>
          <p:nvPr>
            <p:ph idx="11" type="ftr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35"/>
          <p:cNvSpPr txBox="1"/>
          <p:nvPr>
            <p:ph idx="1" type="body"/>
          </p:nvPr>
        </p:nvSpPr>
        <p:spPr>
          <a:xfrm>
            <a:off x="6312878" y="1210119"/>
            <a:ext cx="5327122" cy="4813608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0" name="Google Shape;90;p35"/>
          <p:cNvSpPr/>
          <p:nvPr>
            <p:ph idx="2" type="pic"/>
          </p:nvPr>
        </p:nvSpPr>
        <p:spPr>
          <a:xfrm>
            <a:off x="552001" y="1209367"/>
            <a:ext cx="5327122" cy="4813608"/>
          </a:xfrm>
          <a:prstGeom prst="rect">
            <a:avLst/>
          </a:prstGeom>
          <a:noFill/>
          <a:ln>
            <a:noFill/>
          </a:ln>
        </p:spPr>
      </p:sp>
      <p:sp>
        <p:nvSpPr>
          <p:cNvPr id="91" name="Google Shape;91;p35"/>
          <p:cNvSpPr txBox="1"/>
          <p:nvPr>
            <p:ph idx="3" type="body"/>
          </p:nvPr>
        </p:nvSpPr>
        <p:spPr>
          <a:xfrm>
            <a:off x="551999" y="136525"/>
            <a:ext cx="9647078" cy="740973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 sz="1200">
                <a:solidFill>
                  <a:schemeClr val="accen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Derecho 1/2">
  <p:cSld name="Texto Derecho 1/2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6"/>
          <p:cNvSpPr txBox="1"/>
          <p:nvPr>
            <p:ph idx="12" type="sldNum"/>
          </p:nvPr>
        </p:nvSpPr>
        <p:spPr>
          <a:xfrm>
            <a:off x="8896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94" name="Google Shape;94;p36"/>
          <p:cNvSpPr txBox="1"/>
          <p:nvPr>
            <p:ph idx="11" type="ftr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36"/>
          <p:cNvSpPr txBox="1"/>
          <p:nvPr>
            <p:ph idx="1" type="body"/>
          </p:nvPr>
        </p:nvSpPr>
        <p:spPr>
          <a:xfrm>
            <a:off x="6312878" y="1210119"/>
            <a:ext cx="5327122" cy="4813608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6" name="Google Shape;96;p36"/>
          <p:cNvSpPr txBox="1"/>
          <p:nvPr>
            <p:ph idx="2" type="body"/>
          </p:nvPr>
        </p:nvSpPr>
        <p:spPr>
          <a:xfrm>
            <a:off x="551999" y="136525"/>
            <a:ext cx="9647078" cy="740973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 sz="1200">
                <a:solidFill>
                  <a:schemeClr val="accen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+ Descripción + Línea + Área">
  <p:cSld name="Título + Descripción + Línea + Área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7"/>
          <p:cNvSpPr txBox="1"/>
          <p:nvPr>
            <p:ph type="title"/>
          </p:nvPr>
        </p:nvSpPr>
        <p:spPr>
          <a:xfrm>
            <a:off x="552001" y="1169377"/>
            <a:ext cx="11087999" cy="467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None/>
              <a:defRPr b="1" i="0" sz="14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9" name="Google Shape;99;p37"/>
          <p:cNvSpPr txBox="1"/>
          <p:nvPr>
            <p:ph idx="11" type="ftr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37"/>
          <p:cNvSpPr txBox="1"/>
          <p:nvPr>
            <p:ph idx="12" type="sldNum"/>
          </p:nvPr>
        </p:nvSpPr>
        <p:spPr>
          <a:xfrm>
            <a:off x="8896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101" name="Google Shape;101;p37"/>
          <p:cNvSpPr txBox="1"/>
          <p:nvPr>
            <p:ph idx="1" type="body"/>
          </p:nvPr>
        </p:nvSpPr>
        <p:spPr>
          <a:xfrm>
            <a:off x="552000" y="1663578"/>
            <a:ext cx="11088000" cy="1070830"/>
          </a:xfrm>
          <a:prstGeom prst="rect">
            <a:avLst/>
          </a:prstGeom>
          <a:noFill/>
          <a:ln>
            <a:noFill/>
          </a:ln>
        </p:spPr>
        <p:txBody>
          <a:bodyPr anchorCtr="0" anchor="t" bIns="72000" lIns="72000" spcFirstLastPara="1" rIns="72000" wrap="square" tIns="720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2" name="Google Shape;102;p37"/>
          <p:cNvSpPr/>
          <p:nvPr/>
        </p:nvSpPr>
        <p:spPr>
          <a:xfrm>
            <a:off x="552000" y="2734408"/>
            <a:ext cx="11088000" cy="3289320"/>
          </a:xfrm>
          <a:prstGeom prst="rect">
            <a:avLst/>
          </a:prstGeom>
          <a:solidFill>
            <a:srgbClr val="C0D8E8">
              <a:alpha val="24705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3" name="Google Shape;103;p37"/>
          <p:cNvSpPr txBox="1"/>
          <p:nvPr>
            <p:ph idx="2" type="body"/>
          </p:nvPr>
        </p:nvSpPr>
        <p:spPr>
          <a:xfrm>
            <a:off x="551999" y="136525"/>
            <a:ext cx="9647078" cy="740973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 sz="1200">
                <a:solidFill>
                  <a:schemeClr val="accen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+ Subtítulo">
  <p:cSld name="Título + Subtítulo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8"/>
          <p:cNvSpPr txBox="1"/>
          <p:nvPr>
            <p:ph type="title"/>
          </p:nvPr>
        </p:nvSpPr>
        <p:spPr>
          <a:xfrm>
            <a:off x="552001" y="1169377"/>
            <a:ext cx="11087999" cy="467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None/>
              <a:defRPr b="1" i="0" sz="18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6" name="Google Shape;106;p38"/>
          <p:cNvSpPr txBox="1"/>
          <p:nvPr>
            <p:ph idx="11" type="ftr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38"/>
          <p:cNvSpPr txBox="1"/>
          <p:nvPr>
            <p:ph idx="12" type="sldNum"/>
          </p:nvPr>
        </p:nvSpPr>
        <p:spPr>
          <a:xfrm>
            <a:off x="8896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108" name="Google Shape;108;p38"/>
          <p:cNvSpPr txBox="1"/>
          <p:nvPr>
            <p:ph idx="1" type="body"/>
          </p:nvPr>
        </p:nvSpPr>
        <p:spPr>
          <a:xfrm>
            <a:off x="551999" y="136525"/>
            <a:ext cx="9647078" cy="740973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 sz="1200">
                <a:solidFill>
                  <a:schemeClr val="accen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Índice">
  <p:cSld name="Índic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3"/>
          <p:cNvSpPr txBox="1"/>
          <p:nvPr>
            <p:ph idx="12" type="sldNum"/>
          </p:nvPr>
        </p:nvSpPr>
        <p:spPr>
          <a:xfrm>
            <a:off x="8896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24" name="Google Shape;24;p23"/>
          <p:cNvSpPr txBox="1"/>
          <p:nvPr>
            <p:ph type="title"/>
          </p:nvPr>
        </p:nvSpPr>
        <p:spPr>
          <a:xfrm>
            <a:off x="555312" y="888027"/>
            <a:ext cx="2521843" cy="1091847"/>
          </a:xfrm>
          <a:prstGeom prst="rect">
            <a:avLst/>
          </a:prstGeom>
          <a:noFill/>
          <a:ln>
            <a:noFill/>
          </a:ln>
        </p:spPr>
        <p:txBody>
          <a:bodyPr anchorCtr="0" anchor="t" bIns="72000" lIns="72000" spcFirstLastPara="1" rIns="72000" wrap="square" tIns="720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roxima Nova"/>
              <a:buNone/>
              <a:defRPr b="1" i="0" sz="14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5" name="Google Shape;25;p23"/>
          <p:cNvSpPr txBox="1"/>
          <p:nvPr>
            <p:ph idx="1" type="body"/>
          </p:nvPr>
        </p:nvSpPr>
        <p:spPr>
          <a:xfrm>
            <a:off x="552000" y="5791625"/>
            <a:ext cx="2238908" cy="325438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b="0" sz="1200">
                <a:solidFill>
                  <a:schemeClr val="lt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p23"/>
          <p:cNvSpPr txBox="1"/>
          <p:nvPr>
            <p:ph idx="2" type="body"/>
          </p:nvPr>
        </p:nvSpPr>
        <p:spPr>
          <a:xfrm>
            <a:off x="4301656" y="888027"/>
            <a:ext cx="7338344" cy="52153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tada de Sección">
  <p:cSld name="Portada de Sección">
    <p:bg>
      <p:bgPr>
        <a:solidFill>
          <a:schemeClr val="accent1"/>
        </a:solid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4"/>
          <p:cNvSpPr txBox="1"/>
          <p:nvPr>
            <p:ph type="title"/>
          </p:nvPr>
        </p:nvSpPr>
        <p:spPr>
          <a:xfrm>
            <a:off x="552001" y="663620"/>
            <a:ext cx="1411972" cy="1037959"/>
          </a:xfrm>
          <a:prstGeom prst="rect">
            <a:avLst/>
          </a:prstGeom>
          <a:noFill/>
          <a:ln>
            <a:noFill/>
          </a:ln>
        </p:spPr>
        <p:txBody>
          <a:bodyPr anchorCtr="0" anchor="t" bIns="72000" lIns="72000" spcFirstLastPara="1" rIns="72000" wrap="square" tIns="720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Proxima Nova"/>
              <a:buNone/>
              <a:defRPr b="1" i="0" sz="7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9" name="Google Shape;29;p24"/>
          <p:cNvSpPr txBox="1"/>
          <p:nvPr>
            <p:ph idx="1" type="body"/>
          </p:nvPr>
        </p:nvSpPr>
        <p:spPr>
          <a:xfrm>
            <a:off x="2035491" y="663620"/>
            <a:ext cx="4943925" cy="1037959"/>
          </a:xfrm>
          <a:prstGeom prst="rect">
            <a:avLst/>
          </a:prstGeom>
          <a:noFill/>
          <a:ln>
            <a:noFill/>
          </a:ln>
        </p:spPr>
        <p:txBody>
          <a:bodyPr anchorCtr="0" anchor="t" bIns="72000" lIns="72000" spcFirstLastPara="1" rIns="72000" wrap="square" tIns="1440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b="0" sz="2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30" name="Google Shape;30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10912" y="341906"/>
            <a:ext cx="1126588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4"/>
          <p:cNvPicPr preferRelativeResize="0"/>
          <p:nvPr>
            <p:ph idx="2" type="pic"/>
          </p:nvPr>
        </p:nvPicPr>
        <p:blipFill/>
        <p:spPr>
          <a:xfrm>
            <a:off x="6095999" y="1701578"/>
            <a:ext cx="6667893" cy="5156421"/>
          </a:xfrm>
          <a:prstGeom prst="parallelogram">
            <a:avLst>
              <a:gd fmla="val 11117" name="adj"/>
            </a:avLst>
          </a:prstGeom>
          <a:blipFill rotWithShape="1">
            <a:blip r:embed="rId3">
              <a:alphaModFix/>
            </a:blip>
            <a:stretch>
              <a:fillRect b="0" l="-7996" r="-7997" t="0"/>
            </a:stretch>
          </a:blipFill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+ Imagen">
  <p:cSld name="Texto + Imagen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5"/>
          <p:cNvSpPr txBox="1"/>
          <p:nvPr>
            <p:ph idx="12" type="sldNum"/>
          </p:nvPr>
        </p:nvSpPr>
        <p:spPr>
          <a:xfrm>
            <a:off x="8896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34" name="Google Shape;34;p25"/>
          <p:cNvSpPr txBox="1"/>
          <p:nvPr>
            <p:ph idx="11" type="ftr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5"/>
          <p:cNvSpPr txBox="1"/>
          <p:nvPr>
            <p:ph idx="1" type="body"/>
          </p:nvPr>
        </p:nvSpPr>
        <p:spPr>
          <a:xfrm>
            <a:off x="552001" y="1210119"/>
            <a:ext cx="5327122" cy="4813608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25"/>
          <p:cNvSpPr/>
          <p:nvPr>
            <p:ph idx="2" type="pic"/>
          </p:nvPr>
        </p:nvSpPr>
        <p:spPr>
          <a:xfrm>
            <a:off x="6312878" y="1209367"/>
            <a:ext cx="5327122" cy="4813608"/>
          </a:xfrm>
          <a:prstGeom prst="rect">
            <a:avLst/>
          </a:prstGeom>
          <a:noFill/>
          <a:ln>
            <a:noFill/>
          </a:ln>
        </p:spPr>
      </p:sp>
      <p:sp>
        <p:nvSpPr>
          <p:cNvPr id="37" name="Google Shape;37;p25"/>
          <p:cNvSpPr txBox="1"/>
          <p:nvPr>
            <p:ph idx="3" type="body"/>
          </p:nvPr>
        </p:nvSpPr>
        <p:spPr>
          <a:xfrm>
            <a:off x="551999" y="136525"/>
            <a:ext cx="9647078" cy="740973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 sz="1200">
                <a:solidFill>
                  <a:schemeClr val="accen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Destacado en Imagen">
  <p:cSld name="Texto Destacado en Image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26"/>
          <p:cNvPicPr preferRelativeResize="0"/>
          <p:nvPr>
            <p:ph idx="2" type="pic"/>
          </p:nvPr>
        </p:nvPicPr>
        <p:blipFill/>
        <p:spPr>
          <a:xfrm>
            <a:off x="552000" y="1209675"/>
            <a:ext cx="11255825" cy="48133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-15768" l="0" r="0" t="-15768"/>
            </a:stretch>
          </a:blipFill>
          <a:ln>
            <a:noFill/>
          </a:ln>
        </p:spPr>
      </p:pic>
      <p:sp>
        <p:nvSpPr>
          <p:cNvPr id="40" name="Google Shape;40;p26"/>
          <p:cNvSpPr txBox="1"/>
          <p:nvPr>
            <p:ph idx="1" type="body"/>
          </p:nvPr>
        </p:nvSpPr>
        <p:spPr>
          <a:xfrm>
            <a:off x="838199" y="1600200"/>
            <a:ext cx="5040923" cy="4048126"/>
          </a:xfrm>
          <a:prstGeom prst="rect">
            <a:avLst/>
          </a:prstGeom>
          <a:solidFill>
            <a:schemeClr val="dk1">
              <a:alpha val="74901"/>
            </a:schemeClr>
          </a:solidFill>
          <a:ln>
            <a:noFill/>
          </a:ln>
        </p:spPr>
        <p:txBody>
          <a:bodyPr anchorCtr="0" anchor="ctr" bIns="144000" lIns="144000" spcFirstLastPara="1" rIns="144000" wrap="square" tIns="1440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 sz="14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26"/>
          <p:cNvSpPr txBox="1"/>
          <p:nvPr>
            <p:ph idx="12" type="sldNum"/>
          </p:nvPr>
        </p:nvSpPr>
        <p:spPr>
          <a:xfrm>
            <a:off x="8896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42" name="Google Shape;42;p26"/>
          <p:cNvSpPr txBox="1"/>
          <p:nvPr>
            <p:ph idx="11" type="ftr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6"/>
          <p:cNvSpPr txBox="1"/>
          <p:nvPr>
            <p:ph idx="3" type="body"/>
          </p:nvPr>
        </p:nvSpPr>
        <p:spPr>
          <a:xfrm>
            <a:off x="551999" y="136525"/>
            <a:ext cx="9647078" cy="740973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 sz="1200">
                <a:solidFill>
                  <a:schemeClr val="accen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+ Descripción + Linea">
  <p:cSld name="Título + Descripción + Linea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7"/>
          <p:cNvSpPr txBox="1"/>
          <p:nvPr>
            <p:ph type="title"/>
          </p:nvPr>
        </p:nvSpPr>
        <p:spPr>
          <a:xfrm>
            <a:off x="552001" y="1169377"/>
            <a:ext cx="11087999" cy="467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None/>
              <a:defRPr b="1" i="0" sz="14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6" name="Google Shape;46;p27"/>
          <p:cNvSpPr txBox="1"/>
          <p:nvPr>
            <p:ph idx="11" type="ftr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7"/>
          <p:cNvSpPr txBox="1"/>
          <p:nvPr>
            <p:ph idx="12" type="sldNum"/>
          </p:nvPr>
        </p:nvSpPr>
        <p:spPr>
          <a:xfrm>
            <a:off x="8896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48" name="Google Shape;48;p27"/>
          <p:cNvSpPr txBox="1"/>
          <p:nvPr>
            <p:ph idx="1" type="body"/>
          </p:nvPr>
        </p:nvSpPr>
        <p:spPr>
          <a:xfrm>
            <a:off x="552000" y="1663578"/>
            <a:ext cx="11088000" cy="1070830"/>
          </a:xfrm>
          <a:prstGeom prst="rect">
            <a:avLst/>
          </a:prstGeom>
          <a:noFill/>
          <a:ln>
            <a:noFill/>
          </a:ln>
        </p:spPr>
        <p:txBody>
          <a:bodyPr anchorCtr="0" anchor="t" bIns="72000" lIns="72000" spcFirstLastPara="1" rIns="72000" wrap="square" tIns="720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49" name="Google Shape;49;p27"/>
          <p:cNvCxnSpPr/>
          <p:nvPr/>
        </p:nvCxnSpPr>
        <p:spPr>
          <a:xfrm>
            <a:off x="552000" y="2734408"/>
            <a:ext cx="11088000" cy="0"/>
          </a:xfrm>
          <a:prstGeom prst="straightConnector1">
            <a:avLst/>
          </a:prstGeom>
          <a:noFill/>
          <a:ln cap="flat" cmpd="sng" w="12700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0" name="Google Shape;50;p27"/>
          <p:cNvSpPr txBox="1"/>
          <p:nvPr>
            <p:ph idx="2" type="body"/>
          </p:nvPr>
        </p:nvSpPr>
        <p:spPr>
          <a:xfrm>
            <a:off x="551999" y="136525"/>
            <a:ext cx="9647078" cy="740973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 sz="1200">
                <a:solidFill>
                  <a:schemeClr val="accen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+ Subtítulo + Área">
  <p:cSld name="Título + Subtítulo + Área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8"/>
          <p:cNvSpPr txBox="1"/>
          <p:nvPr>
            <p:ph type="title"/>
          </p:nvPr>
        </p:nvSpPr>
        <p:spPr>
          <a:xfrm>
            <a:off x="552001" y="1169377"/>
            <a:ext cx="11087999" cy="467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None/>
              <a:defRPr b="1" i="0" sz="18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3" name="Google Shape;53;p28"/>
          <p:cNvSpPr txBox="1"/>
          <p:nvPr>
            <p:ph idx="11" type="ftr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28"/>
          <p:cNvSpPr txBox="1"/>
          <p:nvPr>
            <p:ph idx="12" type="sldNum"/>
          </p:nvPr>
        </p:nvSpPr>
        <p:spPr>
          <a:xfrm>
            <a:off x="8896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55" name="Google Shape;55;p28"/>
          <p:cNvSpPr txBox="1"/>
          <p:nvPr>
            <p:ph idx="1" type="body"/>
          </p:nvPr>
        </p:nvSpPr>
        <p:spPr>
          <a:xfrm>
            <a:off x="551999" y="136525"/>
            <a:ext cx="9647078" cy="740973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 sz="1200">
                <a:solidFill>
                  <a:schemeClr val="accen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" name="Google Shape;56;p28"/>
          <p:cNvSpPr/>
          <p:nvPr/>
        </p:nvSpPr>
        <p:spPr>
          <a:xfrm>
            <a:off x="552000" y="1929081"/>
            <a:ext cx="11088000" cy="4094647"/>
          </a:xfrm>
          <a:prstGeom prst="rect">
            <a:avLst/>
          </a:prstGeom>
          <a:solidFill>
            <a:srgbClr val="C0D8E8">
              <a:alpha val="24705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Variable + Imagen">
  <p:cSld name="Contenido Variable + Imagen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9"/>
          <p:cNvSpPr txBox="1"/>
          <p:nvPr>
            <p:ph idx="11" type="ftr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9"/>
          <p:cNvSpPr txBox="1"/>
          <p:nvPr>
            <p:ph idx="12" type="sldNum"/>
          </p:nvPr>
        </p:nvSpPr>
        <p:spPr>
          <a:xfrm>
            <a:off x="8896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60" name="Google Shape;60;p29"/>
          <p:cNvSpPr txBox="1"/>
          <p:nvPr>
            <p:ph idx="1" type="body"/>
          </p:nvPr>
        </p:nvSpPr>
        <p:spPr>
          <a:xfrm>
            <a:off x="551999" y="136525"/>
            <a:ext cx="9647078" cy="740973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 sz="1200">
                <a:solidFill>
                  <a:schemeClr val="accen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61" name="Google Shape;61;p29"/>
          <p:cNvPicPr preferRelativeResize="0"/>
          <p:nvPr>
            <p:ph idx="2" type="pic"/>
          </p:nvPr>
        </p:nvPicPr>
        <p:blipFill/>
        <p:spPr>
          <a:xfrm>
            <a:off x="7923178" y="1409200"/>
            <a:ext cx="4839093" cy="4415448"/>
          </a:xfrm>
          <a:prstGeom prst="parallelogram">
            <a:avLst>
              <a:gd fmla="val 12230" name="adj"/>
            </a:avLst>
          </a:prstGeom>
          <a:blipFill rotWithShape="1">
            <a:blip r:embed="rId2">
              <a:alphaModFix/>
            </a:blip>
            <a:stretch>
              <a:fillRect b="-34742" l="0" r="0" t="-34742"/>
            </a:stretch>
          </a:blipFill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Izquierdo 1/2">
  <p:cSld name="Texto Izquierdo 1/2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0"/>
          <p:cNvSpPr txBox="1"/>
          <p:nvPr>
            <p:ph idx="12" type="sldNum"/>
          </p:nvPr>
        </p:nvSpPr>
        <p:spPr>
          <a:xfrm>
            <a:off x="8896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64" name="Google Shape;64;p30"/>
          <p:cNvSpPr txBox="1"/>
          <p:nvPr>
            <p:ph idx="11" type="ftr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30"/>
          <p:cNvSpPr txBox="1"/>
          <p:nvPr>
            <p:ph idx="1" type="body"/>
          </p:nvPr>
        </p:nvSpPr>
        <p:spPr>
          <a:xfrm>
            <a:off x="552001" y="1210119"/>
            <a:ext cx="5327122" cy="4813608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" name="Google Shape;66;p30"/>
          <p:cNvSpPr txBox="1"/>
          <p:nvPr>
            <p:ph idx="2" type="body"/>
          </p:nvPr>
        </p:nvSpPr>
        <p:spPr>
          <a:xfrm>
            <a:off x="551999" y="136525"/>
            <a:ext cx="9647078" cy="740973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 sz="1200">
                <a:solidFill>
                  <a:schemeClr val="accen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theme" Target="../theme/theme1.xml"/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3.png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3.xml"/><Relationship Id="rId19" Type="http://schemas.openxmlformats.org/officeDocument/2006/relationships/slideLayout" Target="../slideLayouts/slideLayout17.xml"/><Relationship Id="rId6" Type="http://schemas.openxmlformats.org/officeDocument/2006/relationships/slideLayout" Target="../slideLayouts/slideLayout4.xml"/><Relationship Id="rId18" Type="http://schemas.openxmlformats.org/officeDocument/2006/relationships/slideLayout" Target="../slideLayouts/slideLayout16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/>
          <p:nvPr>
            <p:ph idx="1" type="body"/>
          </p:nvPr>
        </p:nvSpPr>
        <p:spPr>
          <a:xfrm>
            <a:off x="552000" y="1210119"/>
            <a:ext cx="11088000" cy="4813609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rm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292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21"/>
          <p:cNvSpPr txBox="1"/>
          <p:nvPr>
            <p:ph idx="11" type="ftr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21"/>
          <p:cNvSpPr txBox="1"/>
          <p:nvPr>
            <p:ph idx="12" type="sldNum"/>
          </p:nvPr>
        </p:nvSpPr>
        <p:spPr>
          <a:xfrm>
            <a:off x="8896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1" i="0" sz="1000" u="none" cap="none" strike="noStrike">
                <a:solidFill>
                  <a:schemeClr val="accen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rtl="0" algn="r">
              <a:spcBef>
                <a:spcPts val="0"/>
              </a:spcBef>
              <a:buNone/>
              <a:defRPr b="1" i="0" sz="1000" u="none" cap="none" strike="noStrike">
                <a:solidFill>
                  <a:schemeClr val="accen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rtl="0" algn="r">
              <a:spcBef>
                <a:spcPts val="0"/>
              </a:spcBef>
              <a:buNone/>
              <a:defRPr b="1" i="0" sz="1000" u="none" cap="none" strike="noStrike">
                <a:solidFill>
                  <a:schemeClr val="accen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rtl="0" algn="r">
              <a:spcBef>
                <a:spcPts val="0"/>
              </a:spcBef>
              <a:buNone/>
              <a:defRPr b="1" i="0" sz="1000" u="none" cap="none" strike="noStrike">
                <a:solidFill>
                  <a:schemeClr val="accen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rtl="0" algn="r">
              <a:spcBef>
                <a:spcPts val="0"/>
              </a:spcBef>
              <a:buNone/>
              <a:defRPr b="1" i="0" sz="1000" u="none" cap="none" strike="noStrike">
                <a:solidFill>
                  <a:schemeClr val="accen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rtl="0" algn="r">
              <a:spcBef>
                <a:spcPts val="0"/>
              </a:spcBef>
              <a:buNone/>
              <a:defRPr b="1" i="0" sz="1000" u="none" cap="none" strike="noStrike">
                <a:solidFill>
                  <a:schemeClr val="accen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rtl="0" algn="r">
              <a:spcBef>
                <a:spcPts val="0"/>
              </a:spcBef>
              <a:buNone/>
              <a:defRPr b="1" i="0" sz="1000" u="none" cap="none" strike="noStrike">
                <a:solidFill>
                  <a:schemeClr val="accen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rtl="0" algn="r">
              <a:spcBef>
                <a:spcPts val="0"/>
              </a:spcBef>
              <a:buNone/>
              <a:defRPr b="1" i="0" sz="1000" u="none" cap="none" strike="noStrike">
                <a:solidFill>
                  <a:schemeClr val="accen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rtl="0" algn="r">
              <a:spcBef>
                <a:spcPts val="0"/>
              </a:spcBef>
              <a:buNone/>
              <a:defRPr b="1" i="0" sz="1000" u="none" cap="none" strike="noStrike">
                <a:solidFill>
                  <a:schemeClr val="accen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13" name="Google Shape;13;p21"/>
          <p:cNvSpPr txBox="1"/>
          <p:nvPr/>
        </p:nvSpPr>
        <p:spPr>
          <a:xfrm>
            <a:off x="11258550" y="7705725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4" name="Google Shape;14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12000" y="342000"/>
            <a:ext cx="1126800" cy="2880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5.png"/><Relationship Id="rId4" Type="http://schemas.openxmlformats.org/officeDocument/2006/relationships/image" Target="../media/image18.jpg"/><Relationship Id="rId5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jpg"/><Relationship Id="rId4" Type="http://schemas.openxmlformats.org/officeDocument/2006/relationships/image" Target="../media/image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Relationship Id="rId3" Type="http://schemas.openxmlformats.org/officeDocument/2006/relationships/chart" Target="../charts/chart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Relationship Id="rId3" Type="http://schemas.openxmlformats.org/officeDocument/2006/relationships/chart" Target="../charts/chart12.xml"/><Relationship Id="rId4" Type="http://schemas.openxmlformats.org/officeDocument/2006/relationships/chart" Target="../charts/chart13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Relationship Id="rId3" Type="http://schemas.openxmlformats.org/officeDocument/2006/relationships/chart" Target="../charts/chart14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Relationship Id="rId3" Type="http://schemas.openxmlformats.org/officeDocument/2006/relationships/chart" Target="../charts/chart15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png"/><Relationship Id="rId4" Type="http://schemas.openxmlformats.org/officeDocument/2006/relationships/image" Target="../media/image16.jpg"/><Relationship Id="rId5" Type="http://schemas.openxmlformats.org/officeDocument/2006/relationships/hyperlink" Target="https://www.camara.es/camara-espana-revisa-alza-previsiones-situa-crecimiento-pib#:~:text=La%20C%C3%A1mara%20prev%C3%A9%20un%20crecimiento,en%20las%20previsiones%20de%20julio)." TargetMode="External"/><Relationship Id="rId6" Type="http://schemas.openxmlformats.org/officeDocument/2006/relationships/hyperlink" Target="https://www.abc.es/antropia/pandemia-salud-mental-trabajo-continua-disparan-bajas-20240916000222-nt.html?ref=https%3A%2F%2Fwww.abc.es%2Fantropia%2Fpandemia-salud-mental-trabajo-continua-disparan-bajas-20240916000222-nt.html" TargetMode="External"/><Relationship Id="rId7" Type="http://schemas.openxmlformats.org/officeDocument/2006/relationships/hyperlink" Target="https://www.ugt.es/sites/default/files/informes/2024_Informe_Salud_Mental_Trabajo.pdf" TargetMode="External"/><Relationship Id="rId8" Type="http://schemas.openxmlformats.org/officeDocument/2006/relationships/hyperlink" Target="https://www.ugt.es/sites/default/files/240809%20Informe%20RUGE%20Emancipaci%C3%B3n_VERSI%C3%93N%20FINAL%20(1).pdf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5" Type="http://schemas.openxmlformats.org/officeDocument/2006/relationships/image" Target="../media/image9.png"/><Relationship Id="rId6" Type="http://schemas.openxmlformats.org/officeDocument/2006/relationships/image" Target="../media/image15.png"/><Relationship Id="rId7" Type="http://schemas.openxmlformats.org/officeDocument/2006/relationships/chart" Target="../charts/chart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jpg"/><Relationship Id="rId4" Type="http://schemas.openxmlformats.org/officeDocument/2006/relationships/image" Target="../media/image23.jp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camara.es/camara-espana-revisa-alza-previsiones-situa-crecimiento-pib#:~:text=La%20C%C3%A1mara%20prev%C3%A9%20un%20crecimiento,en%20las%20previsiones%20de%20julio)." TargetMode="External"/><Relationship Id="rId10" Type="http://schemas.openxmlformats.org/officeDocument/2006/relationships/image" Target="../media/image12.png"/><Relationship Id="rId13" Type="http://schemas.openxmlformats.org/officeDocument/2006/relationships/chart" Target="../charts/chart5.xml"/><Relationship Id="rId12" Type="http://schemas.openxmlformats.org/officeDocument/2006/relationships/chart" Target="../charts/chart4.xml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jpg"/><Relationship Id="rId4" Type="http://schemas.openxmlformats.org/officeDocument/2006/relationships/image" Target="../media/image5.jpg"/><Relationship Id="rId9" Type="http://schemas.openxmlformats.org/officeDocument/2006/relationships/image" Target="../media/image13.png"/><Relationship Id="rId5" Type="http://schemas.openxmlformats.org/officeDocument/2006/relationships/image" Target="../media/image17.png"/><Relationship Id="rId6" Type="http://schemas.openxmlformats.org/officeDocument/2006/relationships/hyperlink" Target="https://www.ugt.es/sites/default/files/informes/2024_Informe_Salud_Mental_Trabajo.pdf" TargetMode="External"/><Relationship Id="rId7" Type="http://schemas.openxmlformats.org/officeDocument/2006/relationships/image" Target="../media/image11.png"/><Relationship Id="rId8" Type="http://schemas.openxmlformats.org/officeDocument/2006/relationships/hyperlink" Target="https://www.abc.es/antropia/pandemia-salud-mental-trabajo-continua-disparan-bajas-20240916000222-nt.html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Relationship Id="rId3" Type="http://schemas.openxmlformats.org/officeDocument/2006/relationships/chart" Target="../charts/chart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Relationship Id="rId3" Type="http://schemas.openxmlformats.org/officeDocument/2006/relationships/chart" Target="../charts/chart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Relationship Id="rId3" Type="http://schemas.openxmlformats.org/officeDocument/2006/relationships/chart" Target="../charts/chart8.xml"/><Relationship Id="rId4" Type="http://schemas.openxmlformats.org/officeDocument/2006/relationships/chart" Target="../charts/chart9.xml"/><Relationship Id="rId5" Type="http://schemas.openxmlformats.org/officeDocument/2006/relationships/hyperlink" Target="https://www.ugt.es/sites/default/files/240809%20Informe%20RUGE%20Emancipaci%C3%B3n_VERSI%C3%93N%20FINAL%20(1).pdf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chart" Target="../charts/chart10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na pantalla de un celular con la imagen de una mano&#10;&#10;Descripción generada automáticamente con confianza baja" id="114" name="Google Shape;114;p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1" r="10" t="0"/>
          <a:stretch/>
        </p:blipFill>
        <p:spPr>
          <a:xfrm>
            <a:off x="5495925" y="0"/>
            <a:ext cx="7466013" cy="6858000"/>
          </a:xfrm>
          <a:prstGeom prst="parallelogram">
            <a:avLst>
              <a:gd fmla="val 11117" name="adj"/>
            </a:avLst>
          </a:prstGeom>
          <a:blipFill rotWithShape="1">
            <a:blip r:embed="rId4">
              <a:alphaModFix/>
            </a:blip>
            <a:stretch>
              <a:fillRect b="0" l="-18891" r="-18891" t="0"/>
            </a:stretch>
          </a:blipFill>
          <a:ln>
            <a:noFill/>
          </a:ln>
        </p:spPr>
      </p:pic>
      <p:sp>
        <p:nvSpPr>
          <p:cNvPr id="115" name="Google Shape;115;p1"/>
          <p:cNvSpPr txBox="1"/>
          <p:nvPr>
            <p:ph type="title"/>
          </p:nvPr>
        </p:nvSpPr>
        <p:spPr>
          <a:xfrm>
            <a:off x="552000" y="1940503"/>
            <a:ext cx="4943925" cy="858355"/>
          </a:xfrm>
          <a:prstGeom prst="rect">
            <a:avLst/>
          </a:prstGeom>
          <a:noFill/>
          <a:ln>
            <a:noFill/>
          </a:ln>
        </p:spPr>
        <p:txBody>
          <a:bodyPr anchorCtr="0" anchor="t" bIns="72000" lIns="72000" spcFirstLastPara="1" rIns="72000" wrap="square" tIns="720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IBM Plex Sans"/>
              <a:buNone/>
            </a:pPr>
            <a:r>
              <a:rPr b="1" lang="es-ES">
                <a:latin typeface="IBM Plex Sans"/>
                <a:ea typeface="IBM Plex Sans"/>
                <a:cs typeface="IBM Plex Sans"/>
                <a:sym typeface="IBM Plex Sans"/>
              </a:rPr>
              <a:t>INVESTIGANDO PARA COMUNICAR</a:t>
            </a:r>
            <a:endParaRPr/>
          </a:p>
        </p:txBody>
      </p:sp>
      <p:sp>
        <p:nvSpPr>
          <p:cNvPr id="116" name="Google Shape;116;p1"/>
          <p:cNvSpPr txBox="1"/>
          <p:nvPr>
            <p:ph idx="1" type="body"/>
          </p:nvPr>
        </p:nvSpPr>
        <p:spPr>
          <a:xfrm>
            <a:off x="518135" y="5478923"/>
            <a:ext cx="4943924" cy="325438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</a:pPr>
            <a:r>
              <a:rPr lang="es-ES"/>
              <a:t>Enero 2025</a:t>
            </a:r>
            <a:endParaRPr/>
          </a:p>
        </p:txBody>
      </p:sp>
      <p:sp>
        <p:nvSpPr>
          <p:cNvPr id="117" name="Google Shape;117;p1"/>
          <p:cNvSpPr txBox="1"/>
          <p:nvPr>
            <p:ph idx="4" type="body"/>
          </p:nvPr>
        </p:nvSpPr>
        <p:spPr>
          <a:xfrm>
            <a:off x="552000" y="3028937"/>
            <a:ext cx="4943925" cy="1009650"/>
          </a:xfrm>
          <a:prstGeom prst="rect">
            <a:avLst/>
          </a:prstGeom>
          <a:noFill/>
          <a:ln>
            <a:noFill/>
          </a:ln>
        </p:spPr>
        <p:txBody>
          <a:bodyPr anchorCtr="0" anchor="t" bIns="72000" lIns="72000" spcFirstLastPara="1" rIns="72000" wrap="square" tIns="720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s-ES"/>
              <a:t>OLA 1</a:t>
            </a:r>
            <a:br>
              <a:rPr lang="es-ES"/>
            </a:br>
            <a:r>
              <a:rPr lang="es-ES" sz="1600">
                <a:latin typeface="IBM Plex Sans"/>
                <a:ea typeface="IBM Plex Sans"/>
                <a:cs typeface="IBM Plex Sans"/>
                <a:sym typeface="IBM Plex Sans"/>
              </a:rPr>
              <a:t>PROFUNDIZANDO EN EL MERCADO LABORAL</a:t>
            </a:r>
            <a:endParaRPr/>
          </a:p>
        </p:txBody>
      </p:sp>
      <p:pic>
        <p:nvPicPr>
          <p:cNvPr descr="Texto&#10;&#10;Descripción generada automáticamente" id="118" name="Google Shape;118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0100" y="5830797"/>
            <a:ext cx="1940591" cy="3335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4"/>
          <p:cNvSpPr/>
          <p:nvPr/>
        </p:nvSpPr>
        <p:spPr>
          <a:xfrm>
            <a:off x="551999" y="4061995"/>
            <a:ext cx="7046665" cy="703078"/>
          </a:xfrm>
          <a:prstGeom prst="rect">
            <a:avLst/>
          </a:prstGeom>
          <a:solidFill>
            <a:srgbClr val="FEDE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14"/>
          <p:cNvSpPr txBox="1"/>
          <p:nvPr>
            <p:ph idx="1" type="body"/>
          </p:nvPr>
        </p:nvSpPr>
        <p:spPr>
          <a:xfrm>
            <a:off x="551999" y="136525"/>
            <a:ext cx="9647078" cy="740973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</a:pPr>
            <a:r>
              <a:rPr lang="es-ES"/>
              <a:t>1. Salud mental</a:t>
            </a:r>
            <a:endParaRPr/>
          </a:p>
        </p:txBody>
      </p:sp>
      <p:sp>
        <p:nvSpPr>
          <p:cNvPr id="331" name="Google Shape;331;p14"/>
          <p:cNvSpPr txBox="1"/>
          <p:nvPr/>
        </p:nvSpPr>
        <p:spPr>
          <a:xfrm>
            <a:off x="551999" y="1078992"/>
            <a:ext cx="7622737" cy="12464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El aumento de los casos de problemas de salud mental viene acompañado de un incremento en su gravedad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Un 64% afectados declara que el nivel de gravedad de las patologías sufridas fue medio y para un 16% fue grave. </a:t>
            </a:r>
            <a:endParaRPr/>
          </a:p>
        </p:txBody>
      </p:sp>
      <p:sp>
        <p:nvSpPr>
          <p:cNvPr id="332" name="Google Shape;332;p14"/>
          <p:cNvSpPr txBox="1"/>
          <p:nvPr/>
        </p:nvSpPr>
        <p:spPr>
          <a:xfrm>
            <a:off x="2805614" y="2625409"/>
            <a:ext cx="3140025" cy="5683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Recurre a ayuda profesional, lo que hace evidente esta necesidad. </a:t>
            </a:r>
            <a:endParaRPr sz="15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33" name="Google Shape;333;p14"/>
          <p:cNvSpPr txBox="1"/>
          <p:nvPr/>
        </p:nvSpPr>
        <p:spPr>
          <a:xfrm>
            <a:off x="1613781" y="2537018"/>
            <a:ext cx="1220690" cy="7030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4000">
                <a:solidFill>
                  <a:srgbClr val="FF6340"/>
                </a:solidFill>
                <a:latin typeface="Proxima Nova"/>
                <a:ea typeface="Proxima Nova"/>
                <a:cs typeface="Proxima Nova"/>
                <a:sym typeface="Proxima Nova"/>
              </a:rPr>
              <a:t>44%</a:t>
            </a:r>
            <a:endParaRPr/>
          </a:p>
        </p:txBody>
      </p:sp>
      <p:sp>
        <p:nvSpPr>
          <p:cNvPr id="334" name="Google Shape;334;p14"/>
          <p:cNvSpPr txBox="1"/>
          <p:nvPr/>
        </p:nvSpPr>
        <p:spPr>
          <a:xfrm>
            <a:off x="551999" y="3432286"/>
            <a:ext cx="7247833" cy="5683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Pero… las </a:t>
            </a:r>
            <a:r>
              <a:rPr b="1" lang="es-ES" sz="1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empresas</a:t>
            </a:r>
            <a:r>
              <a:rPr lang="es-ES" sz="1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no responden adecuadamente y parecen tomar un </a:t>
            </a:r>
            <a:r>
              <a:rPr b="1" lang="es-ES" sz="1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papel pasivo </a:t>
            </a:r>
            <a:r>
              <a:rPr lang="es-ES" sz="1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según los empleados:</a:t>
            </a:r>
            <a:endParaRPr sz="15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35" name="Google Shape;335;p14"/>
          <p:cNvSpPr txBox="1"/>
          <p:nvPr/>
        </p:nvSpPr>
        <p:spPr>
          <a:xfrm>
            <a:off x="468386" y="4066775"/>
            <a:ext cx="1220690" cy="7030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4000">
                <a:solidFill>
                  <a:srgbClr val="FF6340"/>
                </a:solidFill>
                <a:latin typeface="Proxima Nova"/>
                <a:ea typeface="Proxima Nova"/>
                <a:cs typeface="Proxima Nova"/>
                <a:sym typeface="Proxima Nova"/>
              </a:rPr>
              <a:t>1/3 </a:t>
            </a:r>
            <a:endParaRPr/>
          </a:p>
        </p:txBody>
      </p:sp>
      <p:sp>
        <p:nvSpPr>
          <p:cNvPr id="336" name="Google Shape;336;p14"/>
          <p:cNvSpPr txBox="1"/>
          <p:nvPr/>
        </p:nvSpPr>
        <p:spPr>
          <a:xfrm>
            <a:off x="1487877" y="4087945"/>
            <a:ext cx="2380036" cy="6708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De las empresas desconocen los problemas de salud mental causados por el trabajo</a:t>
            </a:r>
            <a:endParaRPr sz="12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37" name="Google Shape;337;p14"/>
          <p:cNvSpPr txBox="1"/>
          <p:nvPr/>
        </p:nvSpPr>
        <p:spPr>
          <a:xfrm>
            <a:off x="3932925" y="4066775"/>
            <a:ext cx="1220690" cy="7030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4000">
                <a:solidFill>
                  <a:srgbClr val="FF6340"/>
                </a:solidFill>
                <a:latin typeface="Proxima Nova"/>
                <a:ea typeface="Proxima Nova"/>
                <a:cs typeface="Proxima Nova"/>
                <a:sym typeface="Proxima Nova"/>
              </a:rPr>
              <a:t>59%</a:t>
            </a:r>
            <a:endParaRPr/>
          </a:p>
        </p:txBody>
      </p:sp>
      <p:sp>
        <p:nvSpPr>
          <p:cNvPr id="338" name="Google Shape;338;p14"/>
          <p:cNvSpPr txBox="1"/>
          <p:nvPr/>
        </p:nvSpPr>
        <p:spPr>
          <a:xfrm>
            <a:off x="5144440" y="4087945"/>
            <a:ext cx="2380036" cy="6708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De los empleados sintieron una falta de apoyo total o parcial por parte de su empresa </a:t>
            </a:r>
            <a:endParaRPr sz="12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39" name="Google Shape;339;p14"/>
          <p:cNvSpPr txBox="1"/>
          <p:nvPr/>
        </p:nvSpPr>
        <p:spPr>
          <a:xfrm>
            <a:off x="475994" y="5083129"/>
            <a:ext cx="7247833" cy="815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Además, las empresas apenas han aumentado la oferta de soluciones de salud mental, </a:t>
            </a:r>
            <a:r>
              <a:rPr lang="es-ES" sz="1500" u="sng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limitándose principalmente a acciones de sensibilización </a:t>
            </a:r>
            <a:r>
              <a:rPr lang="es-ES" sz="1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en lugar de acciones directas</a:t>
            </a:r>
            <a:endParaRPr sz="15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descr="Nubes blancas en el agua&#10;&#10;Descripción generada automáticamente" id="340" name="Google Shape;340;p1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3489" r="13489" t="0"/>
          <a:stretch/>
        </p:blipFill>
        <p:spPr>
          <a:xfrm>
            <a:off x="7923178" y="1409200"/>
            <a:ext cx="4839093" cy="4415448"/>
          </a:xfrm>
          <a:prstGeom prst="parallelogram">
            <a:avLst>
              <a:gd fmla="val 12230" name="adj"/>
            </a:avLst>
          </a:prstGeom>
          <a:blipFill rotWithShape="1">
            <a:blip r:embed="rId4">
              <a:alphaModFix/>
            </a:blip>
            <a:stretch>
              <a:fillRect b="-34742" l="0" r="0" t="-34742"/>
            </a:stretch>
          </a:blipFill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5"/>
          <p:cNvSpPr txBox="1"/>
          <p:nvPr>
            <p:ph idx="2" type="body"/>
          </p:nvPr>
        </p:nvSpPr>
        <p:spPr>
          <a:xfrm>
            <a:off x="551999" y="136525"/>
            <a:ext cx="9647078" cy="740973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</a:pPr>
            <a:r>
              <a:rPr lang="es-ES"/>
              <a:t>1. Salud mental</a:t>
            </a:r>
            <a:endParaRPr/>
          </a:p>
        </p:txBody>
      </p:sp>
      <p:sp>
        <p:nvSpPr>
          <p:cNvPr id="347" name="Google Shape;347;p15"/>
          <p:cNvSpPr/>
          <p:nvPr/>
        </p:nvSpPr>
        <p:spPr>
          <a:xfrm>
            <a:off x="5252936" y="1254132"/>
            <a:ext cx="216000" cy="216000"/>
          </a:xfrm>
          <a:prstGeom prst="chevron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15"/>
          <p:cNvSpPr txBox="1"/>
          <p:nvPr/>
        </p:nvSpPr>
        <p:spPr>
          <a:xfrm>
            <a:off x="5509800" y="1233474"/>
            <a:ext cx="3637875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200">
                <a:solidFill>
                  <a:srgbClr val="0070C0"/>
                </a:solidFill>
                <a:latin typeface="Proxima Nova"/>
                <a:ea typeface="Proxima Nova"/>
                <a:cs typeface="Proxima Nova"/>
                <a:sym typeface="Proxima Nova"/>
              </a:rPr>
              <a:t>Nivel de gravedad de los síntomas/patologías</a:t>
            </a:r>
            <a:endParaRPr sz="1200">
              <a:solidFill>
                <a:srgbClr val="0070C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49" name="Google Shape;349;p15"/>
          <p:cNvSpPr txBox="1"/>
          <p:nvPr/>
        </p:nvSpPr>
        <p:spPr>
          <a:xfrm>
            <a:off x="0" y="6492639"/>
            <a:ext cx="8207426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s-ES" sz="9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U3. ¿De qué nivel de gravedad crees que fueron esos síntomas/patologías relacionadas con la salud mental que has sufrido? </a:t>
            </a:r>
            <a:endParaRPr/>
          </a:p>
        </p:txBody>
      </p:sp>
      <p:sp>
        <p:nvSpPr>
          <p:cNvPr id="350" name="Google Shape;350;p15"/>
          <p:cNvSpPr txBox="1"/>
          <p:nvPr>
            <p:ph idx="1" type="body"/>
          </p:nvPr>
        </p:nvSpPr>
        <p:spPr>
          <a:xfrm>
            <a:off x="552001" y="1210119"/>
            <a:ext cx="4436339" cy="4270897"/>
          </a:xfrm>
          <a:prstGeom prst="rect">
            <a:avLst/>
          </a:prstGeom>
          <a:solidFill>
            <a:srgbClr val="C0D8E8">
              <a:alpha val="60000"/>
            </a:srgbClr>
          </a:solidFill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b="1" lang="es-ES" sz="1600"/>
              <a:t>La gravedad de los problemas de salud mental se han agudizado.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s-ES" sz="1600"/>
              <a:t>Menos empleados los clasifican como leves, mientras que ha aumentado la proporción de casos moderados en 11p.p desde 2021</a:t>
            </a:r>
            <a:r>
              <a:rPr b="1" lang="es-ES" sz="1600"/>
              <a:t>.</a:t>
            </a:r>
            <a:endParaRPr/>
          </a:p>
        </p:txBody>
      </p:sp>
      <p:sp>
        <p:nvSpPr>
          <p:cNvPr id="351" name="Google Shape;351;p15"/>
          <p:cNvSpPr txBox="1"/>
          <p:nvPr/>
        </p:nvSpPr>
        <p:spPr>
          <a:xfrm>
            <a:off x="6479097" y="5571729"/>
            <a:ext cx="1967923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-ES" sz="900">
                <a:solidFill>
                  <a:srgbClr val="A5A5A5"/>
                </a:solidFill>
                <a:latin typeface="Proxima Nova"/>
                <a:ea typeface="Proxima Nova"/>
                <a:cs typeface="Proxima Nova"/>
                <a:sym typeface="Proxima Nova"/>
              </a:rPr>
              <a:t>(451)</a:t>
            </a:r>
            <a:endParaRPr/>
          </a:p>
        </p:txBody>
      </p:sp>
      <p:sp>
        <p:nvSpPr>
          <p:cNvPr id="352" name="Google Shape;352;p15"/>
          <p:cNvSpPr txBox="1"/>
          <p:nvPr/>
        </p:nvSpPr>
        <p:spPr>
          <a:xfrm>
            <a:off x="8375876" y="5571252"/>
            <a:ext cx="1967923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-ES" sz="900">
                <a:solidFill>
                  <a:srgbClr val="A5A5A5"/>
                </a:solidFill>
                <a:latin typeface="Proxima Nova"/>
                <a:ea typeface="Proxima Nova"/>
                <a:cs typeface="Proxima Nova"/>
                <a:sym typeface="Proxima Nova"/>
              </a:rPr>
              <a:t>(311)</a:t>
            </a:r>
            <a:endParaRPr/>
          </a:p>
        </p:txBody>
      </p:sp>
      <p:graphicFrame>
        <p:nvGraphicFramePr>
          <p:cNvPr id="353" name="Google Shape;353;p15"/>
          <p:cNvGraphicFramePr/>
          <p:nvPr/>
        </p:nvGraphicFramePr>
        <p:xfrm>
          <a:off x="5024916" y="2387265"/>
          <a:ext cx="5340096" cy="3044058"/>
        </p:xfrm>
        <a:graphic>
          <a:graphicData uri="http://schemas.openxmlformats.org/drawingml/2006/chart">
            <c:chart r:id="rId3"/>
          </a:graphicData>
        </a:graphic>
      </p:graphicFrame>
      <p:sp>
        <p:nvSpPr>
          <p:cNvPr id="354" name="Google Shape;354;p15"/>
          <p:cNvSpPr txBox="1"/>
          <p:nvPr/>
        </p:nvSpPr>
        <p:spPr>
          <a:xfrm>
            <a:off x="7052682" y="5189272"/>
            <a:ext cx="784060" cy="3977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000">
                <a:solidFill>
                  <a:srgbClr val="2088C2"/>
                </a:solidFill>
                <a:latin typeface="Proxima Nova"/>
                <a:ea typeface="Proxima Nova"/>
                <a:cs typeface="Proxima Nova"/>
                <a:sym typeface="Proxima Nova"/>
              </a:rPr>
              <a:t>2024</a:t>
            </a:r>
            <a:endParaRPr b="1" sz="2000">
              <a:solidFill>
                <a:srgbClr val="2088C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55" name="Google Shape;355;p15"/>
          <p:cNvSpPr txBox="1"/>
          <p:nvPr/>
        </p:nvSpPr>
        <p:spPr>
          <a:xfrm>
            <a:off x="8969874" y="5189272"/>
            <a:ext cx="784060" cy="3977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000">
                <a:solidFill>
                  <a:srgbClr val="2088C2"/>
                </a:solidFill>
                <a:latin typeface="Proxima Nova"/>
                <a:ea typeface="Proxima Nova"/>
                <a:cs typeface="Proxima Nova"/>
                <a:sym typeface="Proxima Nova"/>
              </a:rPr>
              <a:t>2021</a:t>
            </a:r>
            <a:endParaRPr b="1" sz="2000">
              <a:solidFill>
                <a:srgbClr val="2088C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56" name="Google Shape;356;p15"/>
          <p:cNvSpPr txBox="1"/>
          <p:nvPr/>
        </p:nvSpPr>
        <p:spPr>
          <a:xfrm>
            <a:off x="5115776" y="5516865"/>
            <a:ext cx="196792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s-ES" sz="900">
                <a:solidFill>
                  <a:srgbClr val="A5A5A5"/>
                </a:solidFill>
                <a:latin typeface="Proxima Nova"/>
                <a:ea typeface="Proxima Nova"/>
                <a:cs typeface="Proxima Nova"/>
                <a:sym typeface="Proxima Nova"/>
              </a:rPr>
              <a:t>He tenido problemas de salud mental </a:t>
            </a:r>
            <a:endParaRPr/>
          </a:p>
        </p:txBody>
      </p:sp>
      <p:sp>
        <p:nvSpPr>
          <p:cNvPr id="357" name="Google Shape;357;p15"/>
          <p:cNvSpPr txBox="1"/>
          <p:nvPr/>
        </p:nvSpPr>
        <p:spPr>
          <a:xfrm>
            <a:off x="10199077" y="5660679"/>
            <a:ext cx="1967923" cy="5078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s-ES" sz="900">
                <a:solidFill>
                  <a:srgbClr val="A5A5A5"/>
                </a:solidFill>
                <a:latin typeface="Proxima Nova"/>
                <a:ea typeface="Proxima Nova"/>
                <a:cs typeface="Proxima Nova"/>
                <a:sym typeface="Proxima Nova"/>
              </a:rPr>
              <a:t>Grave: Valoraciones de 8 a 10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s-ES" sz="900">
                <a:solidFill>
                  <a:srgbClr val="A5A5A5"/>
                </a:solidFill>
                <a:latin typeface="Proxima Nova"/>
                <a:ea typeface="Proxima Nova"/>
                <a:cs typeface="Proxima Nova"/>
                <a:sym typeface="Proxima Nova"/>
              </a:rPr>
              <a:t>Medio: Valoraciones de 4 a 7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s-ES" sz="900">
                <a:solidFill>
                  <a:srgbClr val="A5A5A5"/>
                </a:solidFill>
                <a:latin typeface="Proxima Nova"/>
                <a:ea typeface="Proxima Nova"/>
                <a:cs typeface="Proxima Nova"/>
                <a:sym typeface="Proxima Nova"/>
              </a:rPr>
              <a:t>Leve: Valoraciones de 1 a 3</a:t>
            </a:r>
            <a:endParaRPr/>
          </a:p>
        </p:txBody>
      </p:sp>
      <p:graphicFrame>
        <p:nvGraphicFramePr>
          <p:cNvPr id="358" name="Google Shape;358;p15"/>
          <p:cNvGraphicFramePr/>
          <p:nvPr/>
        </p:nvGraphicFramePr>
        <p:xfrm>
          <a:off x="546721" y="592484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{03DEC9AB-ECB5-43BC-BE34-A8905938183E}</a:tableStyleId>
              </a:tblPr>
              <a:tblGrid>
                <a:gridCol w="329400"/>
                <a:gridCol w="3597425"/>
              </a:tblGrid>
              <a:tr h="1360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700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Diferencia significativamente  positivas y negativas vs. población general (N.C. 95%)</a:t>
                      </a:r>
                      <a:endParaRPr sz="700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60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700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Diferencias significativas entre segmentos (N.C 95%). </a:t>
                      </a:r>
                      <a:endParaRPr sz="700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359" name="Google Shape;359;p15"/>
          <p:cNvGrpSpPr/>
          <p:nvPr/>
        </p:nvGrpSpPr>
        <p:grpSpPr>
          <a:xfrm>
            <a:off x="595198" y="5968016"/>
            <a:ext cx="243775" cy="102179"/>
            <a:chOff x="5250712" y="1125246"/>
            <a:chExt cx="243775" cy="102179"/>
          </a:xfrm>
        </p:grpSpPr>
        <p:sp>
          <p:nvSpPr>
            <p:cNvPr id="360" name="Google Shape;360;p15"/>
            <p:cNvSpPr/>
            <p:nvPr/>
          </p:nvSpPr>
          <p:spPr>
            <a:xfrm flipH="1" rot="-5400000">
              <a:off x="5392308" y="1125246"/>
              <a:ext cx="102179" cy="102179"/>
            </a:xfrm>
            <a:prstGeom prst="chevron">
              <a:avLst>
                <a:gd fmla="val 5000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15"/>
            <p:cNvSpPr/>
            <p:nvPr/>
          </p:nvSpPr>
          <p:spPr>
            <a:xfrm flipH="1" rot="5400000">
              <a:off x="5250712" y="1125246"/>
              <a:ext cx="102179" cy="102179"/>
            </a:xfrm>
            <a:prstGeom prst="chevron">
              <a:avLst>
                <a:gd fmla="val 50000" name="adj"/>
              </a:avLst>
            </a:prstGeom>
            <a:solidFill>
              <a:srgbClr val="1475AB"/>
            </a:solidFill>
            <a:ln cap="flat" cmpd="sng" w="12700">
              <a:solidFill>
                <a:srgbClr val="2088C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2" name="Google Shape;362;p15"/>
          <p:cNvSpPr txBox="1"/>
          <p:nvPr/>
        </p:nvSpPr>
        <p:spPr>
          <a:xfrm>
            <a:off x="430851" y="6019105"/>
            <a:ext cx="53305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8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ABC</a:t>
            </a:r>
            <a:r>
              <a:rPr lang="es-ES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15"/>
          <p:cNvSpPr/>
          <p:nvPr/>
        </p:nvSpPr>
        <p:spPr>
          <a:xfrm flipH="1" rot="5400000">
            <a:off x="7443825" y="3523853"/>
            <a:ext cx="102179" cy="102179"/>
          </a:xfrm>
          <a:prstGeom prst="chevron">
            <a:avLst>
              <a:gd fmla="val 50000" name="adj"/>
            </a:avLst>
          </a:prstGeom>
          <a:solidFill>
            <a:srgbClr val="1475AB"/>
          </a:solidFill>
          <a:ln cap="flat" cmpd="sng" w="12700">
            <a:solidFill>
              <a:srgbClr val="2088C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15"/>
          <p:cNvSpPr/>
          <p:nvPr/>
        </p:nvSpPr>
        <p:spPr>
          <a:xfrm flipH="1" rot="-5400000">
            <a:off x="7360879" y="4679616"/>
            <a:ext cx="102179" cy="102179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6"/>
          <p:cNvSpPr txBox="1"/>
          <p:nvPr>
            <p:ph idx="2" type="body"/>
          </p:nvPr>
        </p:nvSpPr>
        <p:spPr>
          <a:xfrm>
            <a:off x="551999" y="136525"/>
            <a:ext cx="9647078" cy="740973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</a:pPr>
            <a:r>
              <a:rPr lang="es-ES"/>
              <a:t>1. Salud mental</a:t>
            </a:r>
            <a:endParaRPr/>
          </a:p>
        </p:txBody>
      </p:sp>
      <p:sp>
        <p:nvSpPr>
          <p:cNvPr id="371" name="Google Shape;371;p16"/>
          <p:cNvSpPr/>
          <p:nvPr/>
        </p:nvSpPr>
        <p:spPr>
          <a:xfrm>
            <a:off x="5399240" y="1364231"/>
            <a:ext cx="216000" cy="216000"/>
          </a:xfrm>
          <a:prstGeom prst="chevron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16"/>
          <p:cNvSpPr txBox="1"/>
          <p:nvPr/>
        </p:nvSpPr>
        <p:spPr>
          <a:xfrm>
            <a:off x="5656104" y="1317069"/>
            <a:ext cx="477720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200">
                <a:solidFill>
                  <a:srgbClr val="0070C0"/>
                </a:solidFill>
                <a:latin typeface="Proxima Nova"/>
                <a:ea typeface="Proxima Nova"/>
                <a:cs typeface="Proxima Nova"/>
                <a:sym typeface="Proxima Nova"/>
              </a:rPr>
              <a:t>Tratamiento de la sintomatología de salud mental</a:t>
            </a:r>
            <a:endParaRPr sz="1200">
              <a:solidFill>
                <a:srgbClr val="0070C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73" name="Google Shape;373;p16"/>
          <p:cNvSpPr txBox="1"/>
          <p:nvPr/>
        </p:nvSpPr>
        <p:spPr>
          <a:xfrm>
            <a:off x="0" y="6443018"/>
            <a:ext cx="8207426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s-ES" sz="9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 U2. ¿Has recurrido a algún profesional para que te ayude con esos síntomas/patologías relacionadas con la salud mental? </a:t>
            </a:r>
            <a:endParaRPr/>
          </a:p>
        </p:txBody>
      </p:sp>
      <p:sp>
        <p:nvSpPr>
          <p:cNvPr id="374" name="Google Shape;374;p16"/>
          <p:cNvSpPr txBox="1"/>
          <p:nvPr>
            <p:ph idx="1" type="body"/>
          </p:nvPr>
        </p:nvSpPr>
        <p:spPr>
          <a:xfrm>
            <a:off x="552001" y="1210119"/>
            <a:ext cx="4436339" cy="4270897"/>
          </a:xfrm>
          <a:prstGeom prst="rect">
            <a:avLst/>
          </a:prstGeom>
          <a:solidFill>
            <a:srgbClr val="C0D8E8">
              <a:alpha val="60000"/>
            </a:srgbClr>
          </a:solidFill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b="1" lang="es-ES" sz="1600"/>
              <a:t>Y, de quienes han sufrido alguna sintomatología relacionada con la salud mental, prácticamente la mitad ha recurrido a un profesional en búsqueda de ayuda.</a:t>
            </a:r>
            <a:endParaRPr/>
          </a:p>
        </p:txBody>
      </p:sp>
      <p:graphicFrame>
        <p:nvGraphicFramePr>
          <p:cNvPr id="375" name="Google Shape;375;p16"/>
          <p:cNvGraphicFramePr/>
          <p:nvPr/>
        </p:nvGraphicFramePr>
        <p:xfrm>
          <a:off x="5261476" y="2163477"/>
          <a:ext cx="2353134" cy="3429000"/>
        </p:xfrm>
        <a:graphic>
          <a:graphicData uri="http://schemas.openxmlformats.org/drawingml/2006/chart">
            <c:chart r:id="rId3"/>
          </a:graphicData>
        </a:graphic>
      </p:graphicFrame>
      <p:sp>
        <p:nvSpPr>
          <p:cNvPr id="376" name="Google Shape;376;p16"/>
          <p:cNvSpPr txBox="1"/>
          <p:nvPr/>
        </p:nvSpPr>
        <p:spPr>
          <a:xfrm>
            <a:off x="4852636" y="5392766"/>
            <a:ext cx="1967923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-ES" sz="900">
                <a:solidFill>
                  <a:srgbClr val="A5A5A5"/>
                </a:solidFill>
                <a:latin typeface="Proxima Nova"/>
                <a:ea typeface="Proxima Nova"/>
                <a:cs typeface="Proxima Nova"/>
                <a:sym typeface="Proxima Nova"/>
              </a:rPr>
              <a:t>Base Población Ocupada:</a:t>
            </a:r>
            <a:endParaRPr/>
          </a:p>
        </p:txBody>
      </p:sp>
      <p:sp>
        <p:nvSpPr>
          <p:cNvPr id="377" name="Google Shape;377;p16"/>
          <p:cNvSpPr txBox="1"/>
          <p:nvPr/>
        </p:nvSpPr>
        <p:spPr>
          <a:xfrm>
            <a:off x="5895917" y="5392766"/>
            <a:ext cx="1967923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-ES" sz="900">
                <a:solidFill>
                  <a:srgbClr val="A5A5A5"/>
                </a:solidFill>
                <a:latin typeface="Proxima Nova"/>
                <a:ea typeface="Proxima Nova"/>
                <a:cs typeface="Proxima Nova"/>
                <a:sym typeface="Proxima Nova"/>
              </a:rPr>
              <a:t>(1.040)</a:t>
            </a:r>
            <a:endParaRPr/>
          </a:p>
        </p:txBody>
      </p:sp>
      <p:sp>
        <p:nvSpPr>
          <p:cNvPr id="378" name="Google Shape;378;p16"/>
          <p:cNvSpPr/>
          <p:nvPr/>
        </p:nvSpPr>
        <p:spPr>
          <a:xfrm>
            <a:off x="7897775" y="2163476"/>
            <a:ext cx="3637875" cy="3652108"/>
          </a:xfrm>
          <a:prstGeom prst="rect">
            <a:avLst/>
          </a:prstGeom>
          <a:noFill/>
          <a:ln cap="flat" cmpd="sng" w="1270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16"/>
          <p:cNvSpPr txBox="1"/>
          <p:nvPr/>
        </p:nvSpPr>
        <p:spPr>
          <a:xfrm>
            <a:off x="7855223" y="5446252"/>
            <a:ext cx="2230823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s-ES" sz="900">
                <a:solidFill>
                  <a:srgbClr val="A5A5A5"/>
                </a:solidFill>
                <a:latin typeface="Proxima Nova"/>
                <a:ea typeface="Proxima Nova"/>
                <a:cs typeface="Proxima Nova"/>
                <a:sym typeface="Proxima Nova"/>
              </a:rPr>
              <a:t>Base Problemas de Salud Mental:</a:t>
            </a:r>
            <a:endParaRPr/>
          </a:p>
        </p:txBody>
      </p:sp>
      <p:sp>
        <p:nvSpPr>
          <p:cNvPr id="380" name="Google Shape;380;p16"/>
          <p:cNvSpPr/>
          <p:nvPr/>
        </p:nvSpPr>
        <p:spPr>
          <a:xfrm>
            <a:off x="7251192" y="2331720"/>
            <a:ext cx="45720" cy="1252728"/>
          </a:xfrm>
          <a:prstGeom prst="rightBracket">
            <a:avLst>
              <a:gd fmla="val 8333" name="adj"/>
            </a:avLst>
          </a:prstGeom>
          <a:noFill/>
          <a:ln cap="flat" cmpd="sng" w="9525">
            <a:solidFill>
              <a:srgbClr val="FF634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16"/>
          <p:cNvSpPr txBox="1"/>
          <p:nvPr/>
        </p:nvSpPr>
        <p:spPr>
          <a:xfrm>
            <a:off x="9887054" y="5446252"/>
            <a:ext cx="689745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-ES" sz="900">
                <a:solidFill>
                  <a:srgbClr val="A5A5A5"/>
                </a:solidFill>
                <a:latin typeface="Proxima Nova"/>
                <a:ea typeface="Proxima Nova"/>
                <a:cs typeface="Proxima Nova"/>
                <a:sym typeface="Proxima Nova"/>
              </a:rPr>
              <a:t>(451)</a:t>
            </a:r>
            <a:endParaRPr/>
          </a:p>
        </p:txBody>
      </p:sp>
      <p:graphicFrame>
        <p:nvGraphicFramePr>
          <p:cNvPr id="382" name="Google Shape;382;p16"/>
          <p:cNvGraphicFramePr/>
          <p:nvPr/>
        </p:nvGraphicFramePr>
        <p:xfrm>
          <a:off x="8207426" y="2486077"/>
          <a:ext cx="3107398" cy="2821675"/>
        </p:xfrm>
        <a:graphic>
          <a:graphicData uri="http://schemas.openxmlformats.org/drawingml/2006/chart">
            <c:chart r:id="rId4"/>
          </a:graphicData>
        </a:graphic>
      </p:graphicFrame>
      <p:sp>
        <p:nvSpPr>
          <p:cNvPr id="383" name="Google Shape;383;p16"/>
          <p:cNvSpPr/>
          <p:nvPr/>
        </p:nvSpPr>
        <p:spPr>
          <a:xfrm>
            <a:off x="8163719" y="2399651"/>
            <a:ext cx="216000" cy="216000"/>
          </a:xfrm>
          <a:prstGeom prst="chevron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16"/>
          <p:cNvSpPr txBox="1"/>
          <p:nvPr/>
        </p:nvSpPr>
        <p:spPr>
          <a:xfrm>
            <a:off x="8420583" y="2270193"/>
            <a:ext cx="301856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200">
                <a:solidFill>
                  <a:srgbClr val="0070C0"/>
                </a:solidFill>
                <a:latin typeface="Proxima Nova"/>
                <a:ea typeface="Proxima Nova"/>
                <a:cs typeface="Proxima Nova"/>
                <a:sym typeface="Proxima Nova"/>
              </a:rPr>
              <a:t>Ha recurrido a un profesional para que le ayude con esos síntomas</a:t>
            </a:r>
            <a:endParaRPr sz="1200">
              <a:solidFill>
                <a:srgbClr val="0070C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85" name="Google Shape;385;p16"/>
          <p:cNvSpPr/>
          <p:nvPr/>
        </p:nvSpPr>
        <p:spPr>
          <a:xfrm rot="-1707310">
            <a:off x="7261792" y="2907479"/>
            <a:ext cx="139696" cy="120428"/>
          </a:xfrm>
          <a:prstGeom prst="triangle">
            <a:avLst>
              <a:gd fmla="val 50000" name="adj"/>
            </a:avLst>
          </a:prstGeom>
          <a:solidFill>
            <a:srgbClr val="FF634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7"/>
          <p:cNvSpPr txBox="1"/>
          <p:nvPr>
            <p:ph idx="2" type="body"/>
          </p:nvPr>
        </p:nvSpPr>
        <p:spPr>
          <a:xfrm>
            <a:off x="551999" y="136525"/>
            <a:ext cx="9647078" cy="740973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</a:pPr>
            <a:r>
              <a:rPr lang="es-ES"/>
              <a:t>1. Salud mental</a:t>
            </a:r>
            <a:endParaRPr/>
          </a:p>
        </p:txBody>
      </p:sp>
      <p:sp>
        <p:nvSpPr>
          <p:cNvPr id="392" name="Google Shape;392;p17"/>
          <p:cNvSpPr/>
          <p:nvPr/>
        </p:nvSpPr>
        <p:spPr>
          <a:xfrm>
            <a:off x="5537378" y="1638030"/>
            <a:ext cx="216000" cy="216000"/>
          </a:xfrm>
          <a:prstGeom prst="chevron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17"/>
          <p:cNvSpPr txBox="1"/>
          <p:nvPr/>
        </p:nvSpPr>
        <p:spPr>
          <a:xfrm>
            <a:off x="5794242" y="1590868"/>
            <a:ext cx="457630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200">
                <a:solidFill>
                  <a:srgbClr val="0070C0"/>
                </a:solidFill>
                <a:latin typeface="Proxima Nova"/>
                <a:ea typeface="Proxima Nova"/>
                <a:cs typeface="Proxima Nova"/>
                <a:sym typeface="Proxima Nova"/>
              </a:rPr>
              <a:t>El papel de la empresa en relación a la problemática del empleado/a de salud mental</a:t>
            </a:r>
            <a:endParaRPr sz="1200">
              <a:solidFill>
                <a:srgbClr val="0070C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94" name="Google Shape;394;p17"/>
          <p:cNvSpPr txBox="1"/>
          <p:nvPr/>
        </p:nvSpPr>
        <p:spPr>
          <a:xfrm>
            <a:off x="0" y="6492639"/>
            <a:ext cx="8207426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s-ES" sz="9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U4B. ¿Cómo describirías tu experiencia con la empresa en relación a esos síntomas/patologías relacionadas con la salud mental? </a:t>
            </a:r>
            <a:endParaRPr/>
          </a:p>
        </p:txBody>
      </p:sp>
      <p:sp>
        <p:nvSpPr>
          <p:cNvPr id="395" name="Google Shape;395;p17"/>
          <p:cNvSpPr txBox="1"/>
          <p:nvPr>
            <p:ph idx="1" type="body"/>
          </p:nvPr>
        </p:nvSpPr>
        <p:spPr>
          <a:xfrm>
            <a:off x="552001" y="1210119"/>
            <a:ext cx="4436339" cy="4270897"/>
          </a:xfrm>
          <a:prstGeom prst="rect">
            <a:avLst/>
          </a:prstGeom>
          <a:solidFill>
            <a:srgbClr val="C0D8E8">
              <a:alpha val="60000"/>
            </a:srgbClr>
          </a:solidFill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1" lang="es-ES" sz="1800"/>
              <a:t>Las empresas suspenden en la atención a sus empleados en salud mental.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s-ES" sz="1600"/>
              <a:t>El </a:t>
            </a:r>
            <a:r>
              <a:rPr b="1" lang="es-ES" sz="1600"/>
              <a:t>problema principal es el desconocimiento</a:t>
            </a:r>
            <a:r>
              <a:rPr lang="es-ES" sz="1600"/>
              <a:t>, que se da especialmente cuando el ámbito laboral no es el detonante.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s-ES" sz="1600"/>
              <a:t>Sin embargo, una tercera parte de los empleados con problemas de salud mental originados en el trabajo declara que sus empresas lo desconocen.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s-ES" sz="1600"/>
              <a:t>Otro tercio declara no haber recibido apoyo y tan solo un 8% sí lo sintió.</a:t>
            </a:r>
            <a:endParaRPr/>
          </a:p>
        </p:txBody>
      </p:sp>
      <p:graphicFrame>
        <p:nvGraphicFramePr>
          <p:cNvPr id="396" name="Google Shape;396;p17"/>
          <p:cNvGraphicFramePr/>
          <p:nvPr/>
        </p:nvGraphicFramePr>
        <p:xfrm>
          <a:off x="5537378" y="2314113"/>
          <a:ext cx="5340096" cy="3070688"/>
        </p:xfrm>
        <a:graphic>
          <a:graphicData uri="http://schemas.openxmlformats.org/drawingml/2006/chart">
            <c:chart r:id="rId3"/>
          </a:graphicData>
        </a:graphic>
      </p:graphicFrame>
      <p:sp>
        <p:nvSpPr>
          <p:cNvPr id="397" name="Google Shape;397;p17"/>
          <p:cNvSpPr txBox="1"/>
          <p:nvPr/>
        </p:nvSpPr>
        <p:spPr>
          <a:xfrm>
            <a:off x="7014806" y="5250184"/>
            <a:ext cx="1967923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-ES" sz="900">
                <a:solidFill>
                  <a:srgbClr val="A5A5A5"/>
                </a:solidFill>
                <a:latin typeface="Proxima Nova"/>
                <a:ea typeface="Proxima Nova"/>
                <a:cs typeface="Proxima Nova"/>
                <a:sym typeface="Proxima Nova"/>
              </a:rPr>
              <a:t>(451)</a:t>
            </a:r>
            <a:endParaRPr/>
          </a:p>
        </p:txBody>
      </p:sp>
      <p:sp>
        <p:nvSpPr>
          <p:cNvPr id="398" name="Google Shape;398;p17"/>
          <p:cNvSpPr txBox="1"/>
          <p:nvPr/>
        </p:nvSpPr>
        <p:spPr>
          <a:xfrm>
            <a:off x="8911586" y="5249707"/>
            <a:ext cx="1967923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-ES" sz="900">
                <a:solidFill>
                  <a:srgbClr val="A5A5A5"/>
                </a:solidFill>
                <a:latin typeface="Proxima Nova"/>
                <a:ea typeface="Proxima Nova"/>
                <a:cs typeface="Proxima Nova"/>
                <a:sym typeface="Proxima Nova"/>
              </a:rPr>
              <a:t>(284)</a:t>
            </a:r>
            <a:endParaRPr/>
          </a:p>
        </p:txBody>
      </p:sp>
      <p:graphicFrame>
        <p:nvGraphicFramePr>
          <p:cNvPr id="399" name="Google Shape;399;p17"/>
          <p:cNvGraphicFramePr/>
          <p:nvPr/>
        </p:nvGraphicFramePr>
        <p:xfrm>
          <a:off x="546721" y="592484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{03DEC9AB-ECB5-43BC-BE34-A8905938183E}</a:tableStyleId>
              </a:tblPr>
              <a:tblGrid>
                <a:gridCol w="329400"/>
                <a:gridCol w="3597425"/>
              </a:tblGrid>
              <a:tr h="1360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700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Diferencia significativamente  positivas y negativas vs. población general (N.C. 95%)</a:t>
                      </a:r>
                      <a:endParaRPr sz="700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60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700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Diferencias significativas entre segmentos (N.C 95%). </a:t>
                      </a:r>
                      <a:endParaRPr sz="700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400" name="Google Shape;400;p17"/>
          <p:cNvSpPr/>
          <p:nvPr/>
        </p:nvSpPr>
        <p:spPr>
          <a:xfrm flipH="1" rot="5400000">
            <a:off x="9590488" y="4499858"/>
            <a:ext cx="102179" cy="102179"/>
          </a:xfrm>
          <a:prstGeom prst="chevron">
            <a:avLst>
              <a:gd fmla="val 50000" name="adj"/>
            </a:avLst>
          </a:prstGeom>
          <a:solidFill>
            <a:srgbClr val="1475A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1" name="Google Shape;401;p17"/>
          <p:cNvGrpSpPr/>
          <p:nvPr/>
        </p:nvGrpSpPr>
        <p:grpSpPr>
          <a:xfrm>
            <a:off x="595198" y="5968016"/>
            <a:ext cx="243775" cy="102179"/>
            <a:chOff x="5250712" y="1125246"/>
            <a:chExt cx="243775" cy="102179"/>
          </a:xfrm>
        </p:grpSpPr>
        <p:sp>
          <p:nvSpPr>
            <p:cNvPr id="402" name="Google Shape;402;p17"/>
            <p:cNvSpPr/>
            <p:nvPr/>
          </p:nvSpPr>
          <p:spPr>
            <a:xfrm flipH="1" rot="-5400000">
              <a:off x="5392308" y="1125246"/>
              <a:ext cx="102179" cy="102179"/>
            </a:xfrm>
            <a:prstGeom prst="chevron">
              <a:avLst>
                <a:gd fmla="val 5000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17"/>
            <p:cNvSpPr/>
            <p:nvPr/>
          </p:nvSpPr>
          <p:spPr>
            <a:xfrm flipH="1" rot="5400000">
              <a:off x="5250712" y="1125246"/>
              <a:ext cx="102179" cy="102179"/>
            </a:xfrm>
            <a:prstGeom prst="chevron">
              <a:avLst>
                <a:gd fmla="val 50000" name="adj"/>
              </a:avLst>
            </a:prstGeom>
            <a:solidFill>
              <a:srgbClr val="1475AB"/>
            </a:solidFill>
            <a:ln cap="flat" cmpd="sng" w="12700">
              <a:solidFill>
                <a:srgbClr val="2088C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4" name="Google Shape;404;p17"/>
          <p:cNvSpPr txBox="1"/>
          <p:nvPr/>
        </p:nvSpPr>
        <p:spPr>
          <a:xfrm>
            <a:off x="430851" y="6019105"/>
            <a:ext cx="53305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8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ABC</a:t>
            </a:r>
            <a:r>
              <a:rPr lang="es-ES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17"/>
          <p:cNvSpPr/>
          <p:nvPr/>
        </p:nvSpPr>
        <p:spPr>
          <a:xfrm flipH="1" rot="5400000">
            <a:off x="7591180" y="3573653"/>
            <a:ext cx="102179" cy="102179"/>
          </a:xfrm>
          <a:prstGeom prst="chevron">
            <a:avLst>
              <a:gd fmla="val 50000" name="adj"/>
            </a:avLst>
          </a:prstGeom>
          <a:solidFill>
            <a:srgbClr val="1475AB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17"/>
          <p:cNvSpPr/>
          <p:nvPr/>
        </p:nvSpPr>
        <p:spPr>
          <a:xfrm flipH="1" rot="5400000">
            <a:off x="7591180" y="2914573"/>
            <a:ext cx="102179" cy="102179"/>
          </a:xfrm>
          <a:prstGeom prst="chevron">
            <a:avLst>
              <a:gd fmla="val 50000" name="adj"/>
            </a:avLst>
          </a:prstGeom>
          <a:solidFill>
            <a:srgbClr val="1475A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8"/>
          <p:cNvSpPr txBox="1"/>
          <p:nvPr>
            <p:ph idx="2" type="body"/>
          </p:nvPr>
        </p:nvSpPr>
        <p:spPr>
          <a:xfrm>
            <a:off x="551999" y="136525"/>
            <a:ext cx="9647078" cy="740973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</a:pPr>
            <a:r>
              <a:rPr lang="es-ES"/>
              <a:t>1. Salud mental</a:t>
            </a:r>
            <a:endParaRPr/>
          </a:p>
        </p:txBody>
      </p:sp>
      <p:sp>
        <p:nvSpPr>
          <p:cNvPr id="413" name="Google Shape;413;p18"/>
          <p:cNvSpPr/>
          <p:nvPr/>
        </p:nvSpPr>
        <p:spPr>
          <a:xfrm>
            <a:off x="5252936" y="1254132"/>
            <a:ext cx="216000" cy="216000"/>
          </a:xfrm>
          <a:prstGeom prst="chevron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18"/>
          <p:cNvSpPr txBox="1"/>
          <p:nvPr/>
        </p:nvSpPr>
        <p:spPr>
          <a:xfrm>
            <a:off x="5509800" y="1206970"/>
            <a:ext cx="412797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200">
                <a:solidFill>
                  <a:srgbClr val="0070C0"/>
                </a:solidFill>
                <a:latin typeface="Proxima Nova"/>
                <a:ea typeface="Proxima Nova"/>
                <a:cs typeface="Proxima Nova"/>
                <a:sym typeface="Proxima Nova"/>
              </a:rPr>
              <a:t>Soluciones de salud mental ofrecidas por la empresa</a:t>
            </a:r>
            <a:endParaRPr sz="1200">
              <a:solidFill>
                <a:srgbClr val="0070C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15" name="Google Shape;415;p18"/>
          <p:cNvSpPr txBox="1"/>
          <p:nvPr/>
        </p:nvSpPr>
        <p:spPr>
          <a:xfrm>
            <a:off x="0" y="6492639"/>
            <a:ext cx="8207426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s-ES" sz="9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U5. ¿La empresa en la que trabajas ofrece alguna de las siguientes soluciones/herramientas para disminuir o solucionar los síntomas de salud mental?</a:t>
            </a:r>
            <a:endParaRPr/>
          </a:p>
        </p:txBody>
      </p:sp>
      <p:sp>
        <p:nvSpPr>
          <p:cNvPr id="416" name="Google Shape;416;p18"/>
          <p:cNvSpPr txBox="1"/>
          <p:nvPr>
            <p:ph idx="1" type="body"/>
          </p:nvPr>
        </p:nvSpPr>
        <p:spPr>
          <a:xfrm>
            <a:off x="552001" y="1210119"/>
            <a:ext cx="4436339" cy="4270897"/>
          </a:xfrm>
          <a:prstGeom prst="rect">
            <a:avLst/>
          </a:prstGeom>
          <a:solidFill>
            <a:srgbClr val="C0D8E8">
              <a:alpha val="60000"/>
            </a:srgbClr>
          </a:solidFill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s-ES" sz="1600"/>
              <a:t>A pesar de un notable aumento en los problemas sobre salud mental relacionados con el trabajo, </a:t>
            </a:r>
            <a:r>
              <a:rPr b="1" lang="es-ES" sz="1600"/>
              <a:t>la mayoría de las empresas siguen sin ofrecer soluciones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s-ES" sz="1600"/>
              <a:t>Además, desde 2021, el único incremento en las soluciones ofrecidas para la salud mental en el trabajo </a:t>
            </a:r>
            <a:r>
              <a:rPr b="1" lang="es-ES" sz="1600"/>
              <a:t>se centra en acciones de sensibilización</a:t>
            </a:r>
            <a:r>
              <a:rPr lang="es-ES" sz="1600"/>
              <a:t>, como formaciones, talleres y charlas.</a:t>
            </a:r>
            <a:endParaRPr/>
          </a:p>
        </p:txBody>
      </p:sp>
      <p:graphicFrame>
        <p:nvGraphicFramePr>
          <p:cNvPr id="417" name="Google Shape;417;p18"/>
          <p:cNvGraphicFramePr/>
          <p:nvPr/>
        </p:nvGraphicFramePr>
        <p:xfrm>
          <a:off x="5205311" y="2495592"/>
          <a:ext cx="6612305" cy="2704833"/>
        </p:xfrm>
        <a:graphic>
          <a:graphicData uri="http://schemas.openxmlformats.org/drawingml/2006/chart">
            <c:chart r:id="rId3"/>
          </a:graphicData>
        </a:graphic>
      </p:graphicFrame>
      <p:graphicFrame>
        <p:nvGraphicFramePr>
          <p:cNvPr id="418" name="Google Shape;418;p18"/>
          <p:cNvGraphicFramePr/>
          <p:nvPr/>
        </p:nvGraphicFramePr>
        <p:xfrm>
          <a:off x="5375538" y="529051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{6FF16552-FB73-404B-850B-0E23873847E1}</a:tableStyleId>
              </a:tblPr>
              <a:tblGrid>
                <a:gridCol w="1271100"/>
                <a:gridCol w="1271100"/>
                <a:gridCol w="1271100"/>
                <a:gridCol w="1271100"/>
                <a:gridCol w="1271100"/>
              </a:tblGrid>
              <a:tr h="4516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ES" sz="800" u="none" cap="none" strike="noStrike">
                          <a:solidFill>
                            <a:srgbClr val="000000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Formaciones/ talleres/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ES" sz="800" u="none" cap="none" strike="noStrike">
                          <a:solidFill>
                            <a:srgbClr val="000000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charlas </a:t>
                      </a:r>
                      <a:r>
                        <a:rPr b="0" i="0" lang="es-ES" sz="800" u="none" cap="none" strike="noStrike">
                          <a:solidFill>
                            <a:srgbClr val="000000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sobre salud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800" u="none" cap="none" strike="noStrike">
                          <a:solidFill>
                            <a:srgbClr val="000000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 mental (cómo prevenirla, cómo cuidarla...)</a:t>
                      </a:r>
                      <a:endParaRPr/>
                    </a:p>
                  </a:txBody>
                  <a:tcPr marT="6350" marB="0" marR="6350" marL="63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ES" sz="800" u="none" cap="none" strike="noStrike">
                          <a:solidFill>
                            <a:srgbClr val="000000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Seguro médico </a:t>
                      </a:r>
                      <a:r>
                        <a:rPr b="0" i="0" lang="es-ES" sz="800" u="none" cap="none" strike="noStrike">
                          <a:solidFill>
                            <a:srgbClr val="000000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con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800" u="none" cap="none" strike="noStrike">
                          <a:solidFill>
                            <a:srgbClr val="000000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 coberturas de salud 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800" u="none" cap="none" strike="noStrike">
                          <a:solidFill>
                            <a:srgbClr val="000000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mental</a:t>
                      </a:r>
                      <a:endParaRPr/>
                    </a:p>
                  </a:txBody>
                  <a:tcPr marT="6350" marB="0" marR="6350" marL="63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800" u="none" cap="none" strike="noStrike">
                          <a:solidFill>
                            <a:srgbClr val="000000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Programas de </a:t>
                      </a:r>
                      <a:r>
                        <a:rPr b="1" i="0" lang="es-ES" sz="800" u="none" cap="none" strike="noStrike">
                          <a:solidFill>
                            <a:srgbClr val="000000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asistencia 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ES" sz="800" u="none" cap="none" strike="noStrike">
                          <a:solidFill>
                            <a:srgbClr val="000000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al empleado</a:t>
                      </a:r>
                      <a:r>
                        <a:rPr b="0" i="0" lang="es-ES" sz="800" u="none" cap="none" strike="noStrike">
                          <a:solidFill>
                            <a:srgbClr val="000000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, que cubren problemas de salud mental</a:t>
                      </a:r>
                      <a:endParaRPr/>
                    </a:p>
                  </a:txBody>
                  <a:tcPr marT="6350" marB="0" marR="6350" marL="63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ES" sz="800" u="none" cap="none" strike="noStrike">
                          <a:solidFill>
                            <a:srgbClr val="000000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Plataformas digitales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ES" sz="800" u="none" cap="none" strike="noStrike">
                          <a:solidFill>
                            <a:srgbClr val="000000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 </a:t>
                      </a:r>
                      <a:r>
                        <a:rPr b="0" i="0" lang="es-ES" sz="800" u="none" cap="none" strike="noStrike">
                          <a:solidFill>
                            <a:srgbClr val="000000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con acceso a 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ES" sz="800" u="none" cap="none" strike="noStrike">
                          <a:solidFill>
                            <a:srgbClr val="000000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especialistas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ES" sz="800" u="none" cap="none" strike="noStrike">
                          <a:solidFill>
                            <a:srgbClr val="000000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 o terapias</a:t>
                      </a:r>
                      <a:endParaRPr/>
                    </a:p>
                  </a:txBody>
                  <a:tcPr marT="6350" marB="0" marR="6350" marL="63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800" u="none" cap="none" strike="noStrike">
                          <a:solidFill>
                            <a:srgbClr val="000000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No ofrece </a:t>
                      </a:r>
                      <a:r>
                        <a:rPr b="1" i="0" lang="es-ES" sz="800" u="none" cap="none" strike="noStrike">
                          <a:solidFill>
                            <a:srgbClr val="000000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ningún tipo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ES" sz="800" u="none" cap="none" strike="noStrike">
                          <a:solidFill>
                            <a:srgbClr val="000000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 de herramienta para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ES" sz="800" u="none" cap="none" strike="noStrike">
                          <a:solidFill>
                            <a:srgbClr val="000000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 la salud mental</a:t>
                      </a:r>
                      <a:endParaRPr/>
                    </a:p>
                  </a:txBody>
                  <a:tcPr marT="6350" marB="0" marR="6350" marL="63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419" name="Google Shape;419;p18"/>
          <p:cNvSpPr/>
          <p:nvPr/>
        </p:nvSpPr>
        <p:spPr>
          <a:xfrm>
            <a:off x="10731051" y="1771738"/>
            <a:ext cx="136026" cy="1126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18"/>
          <p:cNvSpPr/>
          <p:nvPr/>
        </p:nvSpPr>
        <p:spPr>
          <a:xfrm>
            <a:off x="10731051" y="2036761"/>
            <a:ext cx="136026" cy="112623"/>
          </a:xfrm>
          <a:prstGeom prst="rect">
            <a:avLst/>
          </a:prstGeom>
          <a:solidFill>
            <a:srgbClr val="FF634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21" name="Google Shape;421;p18"/>
          <p:cNvGraphicFramePr/>
          <p:nvPr/>
        </p:nvGraphicFramePr>
        <p:xfrm>
          <a:off x="10871047" y="1719027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{6FF16552-FB73-404B-850B-0E23873847E1}</a:tableStyleId>
              </a:tblPr>
              <a:tblGrid>
                <a:gridCol w="946575"/>
              </a:tblGrid>
              <a:tr h="2026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s-ES" sz="1000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2024 </a:t>
                      </a:r>
                      <a:r>
                        <a:rPr b="0" i="1" lang="es-ES" sz="800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(1.040)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26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s-ES" sz="1000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2021 </a:t>
                      </a:r>
                      <a:r>
                        <a:rPr b="0" i="1" lang="es-ES" sz="800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(1.006)</a:t>
                      </a:r>
                      <a:endParaRPr b="0" sz="800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422" name="Google Shape;422;p18"/>
          <p:cNvGraphicFramePr/>
          <p:nvPr/>
        </p:nvGraphicFramePr>
        <p:xfrm>
          <a:off x="551999" y="574235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{03DEC9AB-ECB5-43BC-BE34-A8905938183E}</a:tableStyleId>
              </a:tblPr>
              <a:tblGrid>
                <a:gridCol w="329400"/>
                <a:gridCol w="3597425"/>
              </a:tblGrid>
              <a:tr h="1360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700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Diferencia significativamente  positivas y negativas vs. 2021</a:t>
                      </a:r>
                      <a:endParaRPr sz="700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423" name="Google Shape;423;p18"/>
          <p:cNvGrpSpPr/>
          <p:nvPr/>
        </p:nvGrpSpPr>
        <p:grpSpPr>
          <a:xfrm>
            <a:off x="600476" y="5785520"/>
            <a:ext cx="243775" cy="102179"/>
            <a:chOff x="5250712" y="1125246"/>
            <a:chExt cx="243775" cy="102179"/>
          </a:xfrm>
        </p:grpSpPr>
        <p:sp>
          <p:nvSpPr>
            <p:cNvPr id="424" name="Google Shape;424;p18"/>
            <p:cNvSpPr/>
            <p:nvPr/>
          </p:nvSpPr>
          <p:spPr>
            <a:xfrm flipH="1" rot="-5400000">
              <a:off x="5392308" y="1125246"/>
              <a:ext cx="102179" cy="102179"/>
            </a:xfrm>
            <a:prstGeom prst="chevron">
              <a:avLst>
                <a:gd fmla="val 5000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18"/>
            <p:cNvSpPr/>
            <p:nvPr/>
          </p:nvSpPr>
          <p:spPr>
            <a:xfrm flipH="1" rot="5400000">
              <a:off x="5250712" y="1125246"/>
              <a:ext cx="102179" cy="102179"/>
            </a:xfrm>
            <a:prstGeom prst="chevron">
              <a:avLst>
                <a:gd fmla="val 50000" name="adj"/>
              </a:avLst>
            </a:prstGeom>
            <a:solidFill>
              <a:srgbClr val="1475AB"/>
            </a:solidFill>
            <a:ln cap="flat" cmpd="sng" w="12700">
              <a:solidFill>
                <a:srgbClr val="2088C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6" name="Google Shape;426;p18"/>
          <p:cNvSpPr/>
          <p:nvPr/>
        </p:nvSpPr>
        <p:spPr>
          <a:xfrm flipH="1" rot="5400000">
            <a:off x="6031921" y="4375820"/>
            <a:ext cx="102179" cy="102179"/>
          </a:xfrm>
          <a:prstGeom prst="chevron">
            <a:avLst>
              <a:gd fmla="val 50000" name="adj"/>
            </a:avLst>
          </a:prstGeom>
          <a:solidFill>
            <a:srgbClr val="1475AB"/>
          </a:solidFill>
          <a:ln cap="flat" cmpd="sng" w="12700">
            <a:solidFill>
              <a:srgbClr val="2088C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18"/>
          <p:cNvSpPr/>
          <p:nvPr/>
        </p:nvSpPr>
        <p:spPr>
          <a:xfrm flipH="1" rot="-5400000">
            <a:off x="11344331" y="3023270"/>
            <a:ext cx="102179" cy="102179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19"/>
          <p:cNvSpPr txBox="1"/>
          <p:nvPr>
            <p:ph idx="1" type="body"/>
          </p:nvPr>
        </p:nvSpPr>
        <p:spPr>
          <a:xfrm>
            <a:off x="551999" y="136525"/>
            <a:ext cx="9647078" cy="740973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</a:pPr>
            <a:r>
              <a:rPr lang="es-ES"/>
              <a:t>Fuentes </a:t>
            </a:r>
            <a:endParaRPr/>
          </a:p>
        </p:txBody>
      </p:sp>
      <p:pic>
        <p:nvPicPr>
          <p:cNvPr descr="Vista de una biblioteca&#10;&#10;Descripción generada automáticamente con confianza media" id="433" name="Google Shape;433;p1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2" r="2" t="0"/>
          <a:stretch/>
        </p:blipFill>
        <p:spPr>
          <a:xfrm>
            <a:off x="-532564" y="1409200"/>
            <a:ext cx="4839093" cy="4415448"/>
          </a:xfrm>
          <a:prstGeom prst="parallelogram">
            <a:avLst>
              <a:gd fmla="val 12230" name="adj"/>
            </a:avLst>
          </a:prstGeom>
          <a:blipFill rotWithShape="1">
            <a:blip r:embed="rId4">
              <a:alphaModFix/>
            </a:blip>
            <a:stretch>
              <a:fillRect b="-15270" l="0" r="0" t="-15270"/>
            </a:stretch>
          </a:blipFill>
          <a:ln>
            <a:noFill/>
          </a:ln>
        </p:spPr>
      </p:pic>
      <p:sp>
        <p:nvSpPr>
          <p:cNvPr id="434" name="Google Shape;434;p19"/>
          <p:cNvSpPr txBox="1"/>
          <p:nvPr/>
        </p:nvSpPr>
        <p:spPr>
          <a:xfrm>
            <a:off x="4807974" y="1145778"/>
            <a:ext cx="6832026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roxima Nova"/>
              <a:buNone/>
            </a:pPr>
            <a:r>
              <a:rPr b="1" i="0" lang="es-ES" sz="16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Fuentes</a:t>
            </a:r>
            <a:endParaRPr/>
          </a:p>
        </p:txBody>
      </p:sp>
      <p:grpSp>
        <p:nvGrpSpPr>
          <p:cNvPr id="435" name="Google Shape;435;p19"/>
          <p:cNvGrpSpPr/>
          <p:nvPr/>
        </p:nvGrpSpPr>
        <p:grpSpPr>
          <a:xfrm>
            <a:off x="4807974" y="1763951"/>
            <a:ext cx="6832026" cy="659342"/>
            <a:chOff x="0" y="0"/>
            <a:chExt cx="6832026" cy="659342"/>
          </a:xfrm>
        </p:grpSpPr>
        <p:cxnSp>
          <p:nvCxnSpPr>
            <p:cNvPr id="436" name="Google Shape;436;p19"/>
            <p:cNvCxnSpPr/>
            <p:nvPr/>
          </p:nvCxnSpPr>
          <p:spPr>
            <a:xfrm>
              <a:off x="0" y="0"/>
              <a:ext cx="6832026" cy="0"/>
            </a:xfrm>
            <a:prstGeom prst="straightConnector1">
              <a:avLst/>
            </a:prstGeom>
            <a:solidFill>
              <a:srgbClr val="0B5077"/>
            </a:solidFill>
            <a:ln>
              <a:noFill/>
            </a:ln>
          </p:spPr>
        </p:cxnSp>
        <p:sp>
          <p:nvSpPr>
            <p:cNvPr id="437" name="Google Shape;437;p19"/>
            <p:cNvSpPr/>
            <p:nvPr/>
          </p:nvSpPr>
          <p:spPr>
            <a:xfrm>
              <a:off x="0" y="0"/>
              <a:ext cx="1366405" cy="6593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" name="Google Shape;438;p19"/>
            <p:cNvSpPr txBox="1"/>
            <p:nvPr/>
          </p:nvSpPr>
          <p:spPr>
            <a:xfrm>
              <a:off x="0" y="0"/>
              <a:ext cx="1366405" cy="6593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Proxima Nova"/>
                <a:buNone/>
              </a:pPr>
              <a:r>
                <a:rPr b="1" i="0" lang="es-ES" sz="1200">
                  <a:solidFill>
                    <a:schemeClr val="dk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Cámara de Comercio de España</a:t>
              </a:r>
              <a:endParaRPr/>
            </a:p>
          </p:txBody>
        </p:sp>
        <p:sp>
          <p:nvSpPr>
            <p:cNvPr id="439" name="Google Shape;439;p19"/>
            <p:cNvSpPr/>
            <p:nvPr/>
          </p:nvSpPr>
          <p:spPr>
            <a:xfrm>
              <a:off x="1468885" y="29940"/>
              <a:ext cx="5363140" cy="5988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19"/>
            <p:cNvSpPr txBox="1"/>
            <p:nvPr/>
          </p:nvSpPr>
          <p:spPr>
            <a:xfrm>
              <a:off x="1468885" y="29940"/>
              <a:ext cx="5363140" cy="5988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es-ES" sz="1200" u="sng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  <a:hlinkClick r:id="rId5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Nota de prensa de la Cámara de Comercio de España</a:t>
              </a:r>
              <a:endParaRPr b="0" i="0"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cxnSp>
          <p:nvCxnSpPr>
            <p:cNvPr id="441" name="Google Shape;441;p19"/>
            <p:cNvCxnSpPr/>
            <p:nvPr/>
          </p:nvCxnSpPr>
          <p:spPr>
            <a:xfrm>
              <a:off x="1366405" y="628757"/>
              <a:ext cx="5465620" cy="0"/>
            </a:xfrm>
            <a:prstGeom prst="straightConnector1">
              <a:avLst/>
            </a:prstGeom>
            <a:solidFill>
              <a:srgbClr val="0B5077"/>
            </a:solidFill>
            <a:ln cap="flat" cmpd="sng" w="9525">
              <a:solidFill>
                <a:schemeClr val="lt2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442" name="Google Shape;442;p19"/>
          <p:cNvGrpSpPr/>
          <p:nvPr/>
        </p:nvGrpSpPr>
        <p:grpSpPr>
          <a:xfrm>
            <a:off x="4807974" y="2565575"/>
            <a:ext cx="6832026" cy="659342"/>
            <a:chOff x="0" y="0"/>
            <a:chExt cx="6832026" cy="659342"/>
          </a:xfrm>
        </p:grpSpPr>
        <p:cxnSp>
          <p:nvCxnSpPr>
            <p:cNvPr id="443" name="Google Shape;443;p19"/>
            <p:cNvCxnSpPr/>
            <p:nvPr/>
          </p:nvCxnSpPr>
          <p:spPr>
            <a:xfrm>
              <a:off x="0" y="0"/>
              <a:ext cx="6832026" cy="0"/>
            </a:xfrm>
            <a:prstGeom prst="straightConnector1">
              <a:avLst/>
            </a:prstGeom>
            <a:solidFill>
              <a:srgbClr val="0B5077"/>
            </a:solidFill>
            <a:ln>
              <a:noFill/>
            </a:ln>
          </p:spPr>
        </p:cxnSp>
        <p:sp>
          <p:nvSpPr>
            <p:cNvPr id="444" name="Google Shape;444;p19"/>
            <p:cNvSpPr/>
            <p:nvPr/>
          </p:nvSpPr>
          <p:spPr>
            <a:xfrm>
              <a:off x="0" y="0"/>
              <a:ext cx="1366405" cy="6593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19"/>
            <p:cNvSpPr txBox="1"/>
            <p:nvPr/>
          </p:nvSpPr>
          <p:spPr>
            <a:xfrm>
              <a:off x="0" y="0"/>
              <a:ext cx="1366405" cy="6593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Proxima Nova"/>
                <a:buNone/>
              </a:pPr>
              <a:r>
                <a:rPr b="1" i="0" lang="es-ES" sz="1200">
                  <a:solidFill>
                    <a:schemeClr val="dk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ABC</a:t>
              </a:r>
              <a:endParaRPr/>
            </a:p>
          </p:txBody>
        </p:sp>
        <p:sp>
          <p:nvSpPr>
            <p:cNvPr id="446" name="Google Shape;446;p19"/>
            <p:cNvSpPr/>
            <p:nvPr/>
          </p:nvSpPr>
          <p:spPr>
            <a:xfrm>
              <a:off x="1468885" y="29940"/>
              <a:ext cx="5363140" cy="5988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" name="Google Shape;447;p19"/>
            <p:cNvSpPr txBox="1"/>
            <p:nvPr/>
          </p:nvSpPr>
          <p:spPr>
            <a:xfrm>
              <a:off x="1468885" y="29940"/>
              <a:ext cx="5363140" cy="5988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es-ES" sz="1200" u="sng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  <a:hlinkClick r:id="rId6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Nota de prensa del periódico digital ABC</a:t>
              </a:r>
              <a:endParaRPr b="0" i="0"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cxnSp>
          <p:nvCxnSpPr>
            <p:cNvPr id="448" name="Google Shape;448;p19"/>
            <p:cNvCxnSpPr/>
            <p:nvPr/>
          </p:nvCxnSpPr>
          <p:spPr>
            <a:xfrm>
              <a:off x="1366405" y="628757"/>
              <a:ext cx="5465620" cy="0"/>
            </a:xfrm>
            <a:prstGeom prst="straightConnector1">
              <a:avLst/>
            </a:prstGeom>
            <a:solidFill>
              <a:srgbClr val="0B5077"/>
            </a:solidFill>
            <a:ln cap="flat" cmpd="sng" w="9525">
              <a:solidFill>
                <a:schemeClr val="lt2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449" name="Google Shape;449;p19"/>
          <p:cNvGrpSpPr/>
          <p:nvPr/>
        </p:nvGrpSpPr>
        <p:grpSpPr>
          <a:xfrm>
            <a:off x="4807974" y="3367199"/>
            <a:ext cx="6832026" cy="659342"/>
            <a:chOff x="0" y="0"/>
            <a:chExt cx="6832026" cy="659342"/>
          </a:xfrm>
        </p:grpSpPr>
        <p:cxnSp>
          <p:nvCxnSpPr>
            <p:cNvPr id="450" name="Google Shape;450;p19"/>
            <p:cNvCxnSpPr/>
            <p:nvPr/>
          </p:nvCxnSpPr>
          <p:spPr>
            <a:xfrm>
              <a:off x="0" y="0"/>
              <a:ext cx="6832026" cy="0"/>
            </a:xfrm>
            <a:prstGeom prst="straightConnector1">
              <a:avLst/>
            </a:prstGeom>
            <a:solidFill>
              <a:srgbClr val="0B5077"/>
            </a:solidFill>
            <a:ln>
              <a:noFill/>
            </a:ln>
          </p:spPr>
        </p:cxnSp>
        <p:sp>
          <p:nvSpPr>
            <p:cNvPr id="451" name="Google Shape;451;p19"/>
            <p:cNvSpPr/>
            <p:nvPr/>
          </p:nvSpPr>
          <p:spPr>
            <a:xfrm>
              <a:off x="0" y="0"/>
              <a:ext cx="1366405" cy="6593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19"/>
            <p:cNvSpPr txBox="1"/>
            <p:nvPr/>
          </p:nvSpPr>
          <p:spPr>
            <a:xfrm>
              <a:off x="0" y="0"/>
              <a:ext cx="1366405" cy="6593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Proxima Nova"/>
                <a:buNone/>
              </a:pPr>
              <a:r>
                <a:rPr b="1" i="0" lang="es-ES" sz="1200">
                  <a:solidFill>
                    <a:schemeClr val="dk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UGT</a:t>
              </a:r>
              <a:endParaRPr/>
            </a:p>
          </p:txBody>
        </p:sp>
        <p:sp>
          <p:nvSpPr>
            <p:cNvPr id="453" name="Google Shape;453;p19"/>
            <p:cNvSpPr/>
            <p:nvPr/>
          </p:nvSpPr>
          <p:spPr>
            <a:xfrm>
              <a:off x="1468885" y="29940"/>
              <a:ext cx="5363140" cy="5988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19"/>
            <p:cNvSpPr txBox="1"/>
            <p:nvPr/>
          </p:nvSpPr>
          <p:spPr>
            <a:xfrm>
              <a:off x="1468885" y="29940"/>
              <a:ext cx="5363140" cy="5988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es-ES" sz="1200" u="sng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  <a:hlinkClick r:id="rId7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Informe de Salud Mental en el Trabajo</a:t>
              </a:r>
              <a:endParaRPr b="0" i="0"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cxnSp>
          <p:nvCxnSpPr>
            <p:cNvPr id="455" name="Google Shape;455;p19"/>
            <p:cNvCxnSpPr/>
            <p:nvPr/>
          </p:nvCxnSpPr>
          <p:spPr>
            <a:xfrm>
              <a:off x="1366405" y="628757"/>
              <a:ext cx="5465620" cy="0"/>
            </a:xfrm>
            <a:prstGeom prst="straightConnector1">
              <a:avLst/>
            </a:prstGeom>
            <a:solidFill>
              <a:srgbClr val="0B5077"/>
            </a:solidFill>
            <a:ln cap="flat" cmpd="sng" w="9525">
              <a:solidFill>
                <a:schemeClr val="lt2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456" name="Google Shape;456;p19"/>
          <p:cNvGrpSpPr/>
          <p:nvPr/>
        </p:nvGrpSpPr>
        <p:grpSpPr>
          <a:xfrm>
            <a:off x="4807974" y="4168823"/>
            <a:ext cx="6832026" cy="659342"/>
            <a:chOff x="0" y="0"/>
            <a:chExt cx="6832026" cy="659342"/>
          </a:xfrm>
        </p:grpSpPr>
        <p:cxnSp>
          <p:nvCxnSpPr>
            <p:cNvPr id="457" name="Google Shape;457;p19"/>
            <p:cNvCxnSpPr/>
            <p:nvPr/>
          </p:nvCxnSpPr>
          <p:spPr>
            <a:xfrm>
              <a:off x="0" y="0"/>
              <a:ext cx="6832026" cy="0"/>
            </a:xfrm>
            <a:prstGeom prst="straightConnector1">
              <a:avLst/>
            </a:prstGeom>
            <a:solidFill>
              <a:srgbClr val="0B5077"/>
            </a:solidFill>
            <a:ln>
              <a:noFill/>
            </a:ln>
          </p:spPr>
        </p:cxnSp>
        <p:sp>
          <p:nvSpPr>
            <p:cNvPr id="458" name="Google Shape;458;p19"/>
            <p:cNvSpPr/>
            <p:nvPr/>
          </p:nvSpPr>
          <p:spPr>
            <a:xfrm>
              <a:off x="0" y="0"/>
              <a:ext cx="1366405" cy="6593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" name="Google Shape;459;p19"/>
            <p:cNvSpPr txBox="1"/>
            <p:nvPr/>
          </p:nvSpPr>
          <p:spPr>
            <a:xfrm>
              <a:off x="0" y="0"/>
              <a:ext cx="1366405" cy="6593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Proxima Nova"/>
                <a:buNone/>
              </a:pPr>
              <a:r>
                <a:rPr b="1" i="0" lang="es-ES" sz="1200">
                  <a:solidFill>
                    <a:schemeClr val="dk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UGT</a:t>
              </a:r>
              <a:endParaRPr/>
            </a:p>
          </p:txBody>
        </p:sp>
        <p:sp>
          <p:nvSpPr>
            <p:cNvPr id="460" name="Google Shape;460;p19"/>
            <p:cNvSpPr/>
            <p:nvPr/>
          </p:nvSpPr>
          <p:spPr>
            <a:xfrm>
              <a:off x="1468885" y="29940"/>
              <a:ext cx="5363140" cy="5988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Google Shape;461;p19"/>
            <p:cNvSpPr txBox="1"/>
            <p:nvPr/>
          </p:nvSpPr>
          <p:spPr>
            <a:xfrm>
              <a:off x="1468885" y="29940"/>
              <a:ext cx="5363140" cy="5988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es-ES" sz="1200" u="sng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  <a:hlinkClick r:id="rId8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Servicio de Estudios UGT: Persona jóvenes, precariedad y dificultad de acceso a la vivienda</a:t>
              </a:r>
              <a:endParaRPr b="0" i="0"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cxnSp>
          <p:nvCxnSpPr>
            <p:cNvPr id="462" name="Google Shape;462;p19"/>
            <p:cNvCxnSpPr/>
            <p:nvPr/>
          </p:nvCxnSpPr>
          <p:spPr>
            <a:xfrm>
              <a:off x="1366405" y="628757"/>
              <a:ext cx="5465620" cy="0"/>
            </a:xfrm>
            <a:prstGeom prst="straightConnector1">
              <a:avLst/>
            </a:prstGeom>
            <a:solidFill>
              <a:srgbClr val="0B5077"/>
            </a:solidFill>
            <a:ln cap="flat" cmpd="sng" w="9525">
              <a:solidFill>
                <a:schemeClr val="lt2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0"/>
          <p:cNvSpPr txBox="1"/>
          <p:nvPr>
            <p:ph idx="1" type="body"/>
          </p:nvPr>
        </p:nvSpPr>
        <p:spPr>
          <a:xfrm>
            <a:off x="552001" y="663620"/>
            <a:ext cx="6427415" cy="1037959"/>
          </a:xfrm>
          <a:prstGeom prst="rect">
            <a:avLst/>
          </a:prstGeom>
          <a:noFill/>
          <a:ln>
            <a:noFill/>
          </a:ln>
        </p:spPr>
        <p:txBody>
          <a:bodyPr anchorCtr="0" anchor="t" bIns="72000" lIns="72000" spcFirstLastPara="1" rIns="72000" wrap="square" tIns="1440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</a:pPr>
            <a:r>
              <a:rPr b="1" lang="es-ES"/>
              <a:t>Muchas gracias.</a:t>
            </a:r>
            <a:endParaRPr/>
          </a:p>
        </p:txBody>
      </p:sp>
      <p:pic>
        <p:nvPicPr>
          <p:cNvPr descr="Mano sosteniendo un cuchillo en la mano&#10;&#10;Descripción generada automáticamente con confianza media" id="469" name="Google Shape;469;p2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9" l="0" r="0" t="10"/>
          <a:stretch/>
        </p:blipFill>
        <p:spPr>
          <a:xfrm>
            <a:off x="6095999" y="1712336"/>
            <a:ext cx="6667893" cy="5156421"/>
          </a:xfrm>
          <a:prstGeom prst="parallelogram">
            <a:avLst>
              <a:gd fmla="val 11117" name="adj"/>
            </a:avLst>
          </a:prstGeom>
          <a:blipFill rotWithShape="1">
            <a:blip r:embed="rId4">
              <a:alphaModFix/>
            </a:blip>
            <a:stretch>
              <a:fillRect b="0" l="-7996" r="-7997" t="0"/>
            </a:stretch>
          </a:blipFill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6"/>
          <p:cNvSpPr txBox="1"/>
          <p:nvPr>
            <p:ph type="title"/>
          </p:nvPr>
        </p:nvSpPr>
        <p:spPr>
          <a:xfrm>
            <a:off x="552001" y="1169377"/>
            <a:ext cx="11087999" cy="467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None/>
            </a:pPr>
            <a:r>
              <a:rPr lang="es-ES"/>
              <a:t>¿Cómo hemos abordado el reto?</a:t>
            </a:r>
            <a:br>
              <a:rPr lang="es-ES"/>
            </a:br>
            <a:br>
              <a:rPr lang="es-ES"/>
            </a:br>
            <a:endParaRPr/>
          </a:p>
        </p:txBody>
      </p:sp>
      <p:sp>
        <p:nvSpPr>
          <p:cNvPr id="124" name="Google Shape;124;p6"/>
          <p:cNvSpPr txBox="1"/>
          <p:nvPr>
            <p:ph idx="1" type="body"/>
          </p:nvPr>
        </p:nvSpPr>
        <p:spPr>
          <a:xfrm>
            <a:off x="552000" y="1663578"/>
            <a:ext cx="11088000" cy="1070830"/>
          </a:xfrm>
          <a:prstGeom prst="rect">
            <a:avLst/>
          </a:prstGeom>
          <a:noFill/>
          <a:ln>
            <a:noFill/>
          </a:ln>
        </p:spPr>
        <p:txBody>
          <a:bodyPr anchorCtr="0" anchor="t" bIns="72000" lIns="72000" spcFirstLastPara="1" rIns="72000" wrap="square" tIns="720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232"/>
              </a:buClr>
              <a:buSzPts val="1200"/>
              <a:buNone/>
            </a:pPr>
            <a:r>
              <a:rPr b="0" i="0" lang="es-ES" u="none" cap="none" strike="noStrike">
                <a:solidFill>
                  <a:srgbClr val="323232"/>
                </a:solidFill>
                <a:latin typeface="IBM Plex Sans"/>
                <a:ea typeface="IBM Plex Sans"/>
                <a:cs typeface="IBM Plex Sans"/>
                <a:sym typeface="IBM Plex Sans"/>
              </a:rPr>
              <a:t>Para alcanzar el reto de investigación, se ha aplicado una </a:t>
            </a:r>
            <a:r>
              <a:rPr b="1" i="0" lang="es-ES" u="none" cap="none" strike="noStrike">
                <a:solidFill>
                  <a:srgbClr val="323232"/>
                </a:solidFill>
                <a:latin typeface="IBM Plex Sans"/>
                <a:ea typeface="IBM Plex Sans"/>
                <a:cs typeface="IBM Plex Sans"/>
                <a:sym typeface="IBM Plex Sans"/>
              </a:rPr>
              <a:t>metodología cuantitativa</a:t>
            </a:r>
            <a:r>
              <a:rPr b="0" i="0" lang="es-ES" u="none" cap="none" strike="noStrike">
                <a:solidFill>
                  <a:srgbClr val="323232"/>
                </a:solidFill>
                <a:latin typeface="IBM Plex Sans"/>
                <a:ea typeface="IBM Plex Sans"/>
                <a:cs typeface="IBM Plex Sans"/>
                <a:sym typeface="IBM Plex Sans"/>
              </a:rPr>
              <a:t> dirigida a población ocupada, lo que nos ha proporcionado los resultados óptimos ajustados a las necesidades de la investigación.</a:t>
            </a:r>
            <a:endParaRPr/>
          </a:p>
        </p:txBody>
      </p:sp>
      <p:sp>
        <p:nvSpPr>
          <p:cNvPr id="125" name="Google Shape;125;p6"/>
          <p:cNvSpPr txBox="1"/>
          <p:nvPr>
            <p:ph idx="2" type="body"/>
          </p:nvPr>
        </p:nvSpPr>
        <p:spPr>
          <a:xfrm>
            <a:off x="551999" y="136525"/>
            <a:ext cx="9647078" cy="740973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</a:pPr>
            <a:r>
              <a:rPr lang="es-ES"/>
              <a:t>Metodología</a:t>
            </a:r>
            <a:endParaRPr/>
          </a:p>
        </p:txBody>
      </p:sp>
      <p:grpSp>
        <p:nvGrpSpPr>
          <p:cNvPr id="126" name="Google Shape;126;p6"/>
          <p:cNvGrpSpPr/>
          <p:nvPr/>
        </p:nvGrpSpPr>
        <p:grpSpPr>
          <a:xfrm>
            <a:off x="2558714" y="3195001"/>
            <a:ext cx="7566798" cy="2830815"/>
            <a:chOff x="2767520" y="3195000"/>
            <a:chExt cx="7074572" cy="2830815"/>
          </a:xfrm>
        </p:grpSpPr>
        <p:sp>
          <p:nvSpPr>
            <p:cNvPr id="127" name="Google Shape;127;p6"/>
            <p:cNvSpPr txBox="1"/>
            <p:nvPr/>
          </p:nvSpPr>
          <p:spPr>
            <a:xfrm>
              <a:off x="2767520" y="3195000"/>
              <a:ext cx="1224000" cy="468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rm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Arial"/>
                <a:buNone/>
              </a:pPr>
              <a:r>
                <a:rPr b="0" i="0" lang="es-ES" sz="1000">
                  <a:solidFill>
                    <a:schemeClr val="lt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UNIVERSO</a:t>
              </a:r>
              <a:endParaRPr/>
            </a:p>
          </p:txBody>
        </p:sp>
        <p:sp>
          <p:nvSpPr>
            <p:cNvPr id="128" name="Google Shape;128;p6"/>
            <p:cNvSpPr txBox="1"/>
            <p:nvPr/>
          </p:nvSpPr>
          <p:spPr>
            <a:xfrm>
              <a:off x="2767520" y="3785704"/>
              <a:ext cx="1224000" cy="468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rm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Arial"/>
                <a:buNone/>
              </a:pPr>
              <a:r>
                <a:rPr b="0" i="0" lang="es-ES" sz="1000">
                  <a:solidFill>
                    <a:schemeClr val="lt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METODOLOGÍA</a:t>
              </a:r>
              <a:endParaRPr/>
            </a:p>
          </p:txBody>
        </p:sp>
        <p:sp>
          <p:nvSpPr>
            <p:cNvPr id="129" name="Google Shape;129;p6"/>
            <p:cNvSpPr txBox="1"/>
            <p:nvPr/>
          </p:nvSpPr>
          <p:spPr>
            <a:xfrm>
              <a:off x="2767520" y="4376408"/>
              <a:ext cx="1224000" cy="468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rm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Arial"/>
                <a:buNone/>
              </a:pPr>
              <a:r>
                <a:rPr b="0" i="0" lang="es-ES" sz="1000">
                  <a:solidFill>
                    <a:schemeClr val="lt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MUESTRA</a:t>
              </a:r>
              <a:endParaRPr/>
            </a:p>
          </p:txBody>
        </p:sp>
        <p:sp>
          <p:nvSpPr>
            <p:cNvPr id="130" name="Google Shape;130;p6"/>
            <p:cNvSpPr txBox="1"/>
            <p:nvPr/>
          </p:nvSpPr>
          <p:spPr>
            <a:xfrm>
              <a:off x="2767520" y="4967112"/>
              <a:ext cx="1224000" cy="468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rm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Arial"/>
                <a:buNone/>
              </a:pPr>
              <a:r>
                <a:rPr b="0" i="0" lang="es-ES" sz="1000">
                  <a:solidFill>
                    <a:schemeClr val="lt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ÁMBITO</a:t>
              </a:r>
              <a:endParaRPr/>
            </a:p>
          </p:txBody>
        </p:sp>
        <p:sp>
          <p:nvSpPr>
            <p:cNvPr id="131" name="Google Shape;131;p6"/>
            <p:cNvSpPr txBox="1"/>
            <p:nvPr/>
          </p:nvSpPr>
          <p:spPr>
            <a:xfrm>
              <a:off x="2767520" y="5557815"/>
              <a:ext cx="1224000" cy="468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rm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Arial"/>
                <a:buNone/>
              </a:pPr>
              <a:r>
                <a:rPr b="0" i="0" lang="es-ES" sz="1000">
                  <a:solidFill>
                    <a:schemeClr val="lt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CUOTAS</a:t>
              </a:r>
              <a:endParaRPr/>
            </a:p>
          </p:txBody>
        </p:sp>
        <p:sp>
          <p:nvSpPr>
            <p:cNvPr id="132" name="Google Shape;132;p6"/>
            <p:cNvSpPr txBox="1"/>
            <p:nvPr/>
          </p:nvSpPr>
          <p:spPr>
            <a:xfrm>
              <a:off x="4163702" y="3195000"/>
              <a:ext cx="5678390" cy="4680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rm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s-ES" sz="1000" u="none" cap="none" strike="noStrike">
                  <a:solidFill>
                    <a:schemeClr val="dk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Población ocupada, de 16 a 65 años en territorio nacional</a:t>
              </a:r>
              <a:endParaRPr/>
            </a:p>
          </p:txBody>
        </p:sp>
        <p:sp>
          <p:nvSpPr>
            <p:cNvPr id="133" name="Google Shape;133;p6"/>
            <p:cNvSpPr txBox="1"/>
            <p:nvPr/>
          </p:nvSpPr>
          <p:spPr>
            <a:xfrm>
              <a:off x="4163702" y="3785704"/>
              <a:ext cx="5678390" cy="4680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s-ES" sz="1000" u="none" cap="none" strike="noStrike">
                  <a:solidFill>
                    <a:schemeClr val="dk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Encuesta online autoadministrada (CAWI) a través de panel, mediante un cuestionario estructurado de una duración aproximada de 15 minutos.</a:t>
              </a:r>
              <a:endPara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134" name="Google Shape;134;p6"/>
            <p:cNvSpPr txBox="1"/>
            <p:nvPr/>
          </p:nvSpPr>
          <p:spPr>
            <a:xfrm>
              <a:off x="4163702" y="4376408"/>
              <a:ext cx="5678390" cy="4680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rmAutofit lnSpcReduction="10000"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r>
                <a:rPr b="0" i="0" lang="es-ES" sz="1000">
                  <a:solidFill>
                    <a:schemeClr val="dk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Población ocupada: n=1.040 panelistas (margen de error de +/- 3%) </a:t>
              </a:r>
              <a:endParaRPr/>
            </a:p>
            <a:p>
              <a:pPr indent="0" lvl="0" marL="0" marR="0" rtl="0" algn="l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r>
                <a:rPr b="0" i="0" lang="es-ES" sz="1000">
                  <a:solidFill>
                    <a:schemeClr val="dk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Sobremuestra a profesionales del sector TIC: n=494 (margen de error de +/- 4,4%) </a:t>
              </a:r>
              <a:endParaRPr/>
            </a:p>
          </p:txBody>
        </p:sp>
        <p:sp>
          <p:nvSpPr>
            <p:cNvPr id="135" name="Google Shape;135;p6"/>
            <p:cNvSpPr txBox="1"/>
            <p:nvPr/>
          </p:nvSpPr>
          <p:spPr>
            <a:xfrm>
              <a:off x="4163702" y="4967112"/>
              <a:ext cx="5678390" cy="4680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rm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r>
                <a:rPr b="0" i="0" lang="es-ES" sz="1000">
                  <a:solidFill>
                    <a:schemeClr val="dk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España</a:t>
              </a:r>
              <a:endParaRPr/>
            </a:p>
          </p:txBody>
        </p:sp>
        <p:sp>
          <p:nvSpPr>
            <p:cNvPr id="136" name="Google Shape;136;p6"/>
            <p:cNvSpPr txBox="1"/>
            <p:nvPr/>
          </p:nvSpPr>
          <p:spPr>
            <a:xfrm>
              <a:off x="4163702" y="5557815"/>
              <a:ext cx="5678390" cy="4680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r>
                <a:rPr b="0" i="0" lang="es-ES" sz="1000">
                  <a:solidFill>
                    <a:schemeClr val="dk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Distribución proporcional y representativa de la población nacional activa de 16 a 65 años y guiado por cuotas de sexo, edad y región</a:t>
              </a:r>
              <a:endParaRPr/>
            </a:p>
          </p:txBody>
        </p:sp>
      </p:grpSp>
      <p:sp>
        <p:nvSpPr>
          <p:cNvPr id="137" name="Google Shape;137;p6"/>
          <p:cNvSpPr/>
          <p:nvPr/>
        </p:nvSpPr>
        <p:spPr>
          <a:xfrm>
            <a:off x="6095999" y="2482408"/>
            <a:ext cx="1647039" cy="503999"/>
          </a:xfrm>
          <a:prstGeom prst="flowChartInputOutpu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POBLACIÓN</a:t>
            </a:r>
            <a:br>
              <a:rPr b="1" lang="es-ES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b="1" lang="es-ES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OCUPADA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"/>
          <p:cNvSpPr txBox="1"/>
          <p:nvPr>
            <p:ph type="title"/>
          </p:nvPr>
        </p:nvSpPr>
        <p:spPr>
          <a:xfrm>
            <a:off x="552000" y="1161257"/>
            <a:ext cx="11087999" cy="467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None/>
            </a:pPr>
            <a:r>
              <a:rPr lang="es-ES"/>
              <a:t>Perfil : Población Ocupada</a:t>
            </a:r>
            <a:endParaRPr/>
          </a:p>
        </p:txBody>
      </p:sp>
      <p:sp>
        <p:nvSpPr>
          <p:cNvPr id="143" name="Google Shape;143;p7"/>
          <p:cNvSpPr txBox="1"/>
          <p:nvPr>
            <p:ph idx="1" type="body"/>
          </p:nvPr>
        </p:nvSpPr>
        <p:spPr>
          <a:xfrm>
            <a:off x="551999" y="136525"/>
            <a:ext cx="9647078" cy="740973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</a:pPr>
            <a:r>
              <a:rPr lang="es-ES"/>
              <a:t>Perfil de la muestra</a:t>
            </a:r>
            <a:endParaRPr/>
          </a:p>
        </p:txBody>
      </p:sp>
      <p:sp>
        <p:nvSpPr>
          <p:cNvPr id="144" name="Google Shape;144;p7"/>
          <p:cNvSpPr/>
          <p:nvPr/>
        </p:nvSpPr>
        <p:spPr>
          <a:xfrm>
            <a:off x="9536820" y="1663244"/>
            <a:ext cx="1324513" cy="531674"/>
          </a:xfrm>
          <a:prstGeom prst="parallelogram">
            <a:avLst>
              <a:gd fmla="val 25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POBLACIÓN OCUPADA</a:t>
            </a:r>
            <a:endParaRPr/>
          </a:p>
        </p:txBody>
      </p:sp>
      <p:grpSp>
        <p:nvGrpSpPr>
          <p:cNvPr id="145" name="Google Shape;145;p7"/>
          <p:cNvGrpSpPr/>
          <p:nvPr/>
        </p:nvGrpSpPr>
        <p:grpSpPr>
          <a:xfrm>
            <a:off x="1349098" y="3849375"/>
            <a:ext cx="1062665" cy="184800"/>
            <a:chOff x="752935" y="2879472"/>
            <a:chExt cx="1711431" cy="184800"/>
          </a:xfrm>
        </p:grpSpPr>
        <p:sp>
          <p:nvSpPr>
            <p:cNvPr id="146" name="Google Shape;146;p7"/>
            <p:cNvSpPr/>
            <p:nvPr/>
          </p:nvSpPr>
          <p:spPr>
            <a:xfrm>
              <a:off x="752935" y="2879472"/>
              <a:ext cx="1711431" cy="1848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1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ADAD"/>
                </a:buClr>
                <a:buSzPts val="900"/>
                <a:buFont typeface="Arial"/>
                <a:buNone/>
              </a:pPr>
              <a:r>
                <a:rPr b="1" i="0" lang="es-ES" sz="900" u="none" cap="none" strike="noStrike">
                  <a:solidFill>
                    <a:srgbClr val="000000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Zona (CCAA)</a:t>
              </a:r>
              <a:endParaRPr b="0" i="0" sz="1800" u="none" cap="none" strike="noStrike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endParaRPr>
            </a:p>
          </p:txBody>
        </p:sp>
        <p:sp>
          <p:nvSpPr>
            <p:cNvPr id="147" name="Google Shape;147;p7"/>
            <p:cNvSpPr/>
            <p:nvPr/>
          </p:nvSpPr>
          <p:spPr>
            <a:xfrm>
              <a:off x="895259" y="2927711"/>
              <a:ext cx="70676" cy="95623"/>
            </a:xfrm>
            <a:prstGeom prst="chevron">
              <a:avLst>
                <a:gd fmla="val 50000" name="adj"/>
              </a:avLst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8" name="Google Shape;148;p7"/>
          <p:cNvGrpSpPr/>
          <p:nvPr/>
        </p:nvGrpSpPr>
        <p:grpSpPr>
          <a:xfrm>
            <a:off x="1349098" y="2083764"/>
            <a:ext cx="778166" cy="184800"/>
            <a:chOff x="752935" y="2879472"/>
            <a:chExt cx="1711431" cy="184800"/>
          </a:xfrm>
        </p:grpSpPr>
        <p:sp>
          <p:nvSpPr>
            <p:cNvPr id="149" name="Google Shape;149;p7"/>
            <p:cNvSpPr/>
            <p:nvPr/>
          </p:nvSpPr>
          <p:spPr>
            <a:xfrm>
              <a:off x="752935" y="2879472"/>
              <a:ext cx="1711431" cy="1848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1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ADAD"/>
                </a:buClr>
                <a:buSzPts val="900"/>
                <a:buFont typeface="Arial"/>
                <a:buNone/>
              </a:pPr>
              <a:r>
                <a:rPr b="1" i="0" lang="es-ES" sz="900" u="none" cap="none" strike="noStrike">
                  <a:solidFill>
                    <a:srgbClr val="000000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Edad</a:t>
              </a:r>
              <a:endParaRPr b="0" i="0" sz="1800" u="none" cap="none" strike="noStrike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endParaRPr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895259" y="2927711"/>
              <a:ext cx="70676" cy="95623"/>
            </a:xfrm>
            <a:prstGeom prst="chevron">
              <a:avLst>
                <a:gd fmla="val 50000" name="adj"/>
              </a:avLst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1" name="Google Shape;151;p7"/>
          <p:cNvGrpSpPr/>
          <p:nvPr/>
        </p:nvGrpSpPr>
        <p:grpSpPr>
          <a:xfrm>
            <a:off x="6482301" y="2083764"/>
            <a:ext cx="794671" cy="184800"/>
            <a:chOff x="752935" y="2879472"/>
            <a:chExt cx="1711431" cy="184800"/>
          </a:xfrm>
        </p:grpSpPr>
        <p:sp>
          <p:nvSpPr>
            <p:cNvPr id="152" name="Google Shape;152;p7"/>
            <p:cNvSpPr/>
            <p:nvPr/>
          </p:nvSpPr>
          <p:spPr>
            <a:xfrm>
              <a:off x="752935" y="2879472"/>
              <a:ext cx="1711431" cy="1848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1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ADAD"/>
                </a:buClr>
                <a:buSzPts val="900"/>
                <a:buFont typeface="Arial"/>
                <a:buNone/>
              </a:pPr>
              <a:r>
                <a:rPr b="1" i="0" lang="es-ES" sz="900" u="none" cap="none" strike="noStrike">
                  <a:solidFill>
                    <a:srgbClr val="000000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Género</a:t>
              </a:r>
              <a:endParaRPr b="0" i="0" sz="1800" u="none" cap="none" strike="noStrike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endParaRPr>
            </a:p>
          </p:txBody>
        </p:sp>
        <p:sp>
          <p:nvSpPr>
            <p:cNvPr id="153" name="Google Shape;153;p7"/>
            <p:cNvSpPr/>
            <p:nvPr/>
          </p:nvSpPr>
          <p:spPr>
            <a:xfrm>
              <a:off x="895259" y="2927711"/>
              <a:ext cx="70676" cy="95623"/>
            </a:xfrm>
            <a:prstGeom prst="chevron">
              <a:avLst>
                <a:gd fmla="val 50000" name="adj"/>
              </a:avLst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4" name="Google Shape;154;p7"/>
          <p:cNvGrpSpPr/>
          <p:nvPr/>
        </p:nvGrpSpPr>
        <p:grpSpPr>
          <a:xfrm>
            <a:off x="6482301" y="3854267"/>
            <a:ext cx="1330344" cy="184800"/>
            <a:chOff x="752935" y="2879472"/>
            <a:chExt cx="2865075" cy="184800"/>
          </a:xfrm>
        </p:grpSpPr>
        <p:sp>
          <p:nvSpPr>
            <p:cNvPr id="155" name="Google Shape;155;p7"/>
            <p:cNvSpPr/>
            <p:nvPr/>
          </p:nvSpPr>
          <p:spPr>
            <a:xfrm>
              <a:off x="752935" y="2879472"/>
              <a:ext cx="2865075" cy="1848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1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ADAD"/>
                </a:buClr>
                <a:buSzPts val="900"/>
                <a:buFont typeface="Arial"/>
                <a:buNone/>
              </a:pPr>
              <a:r>
                <a:rPr b="1" i="0" lang="es-ES" sz="900" u="none" cap="none" strike="noStrike">
                  <a:solidFill>
                    <a:srgbClr val="000000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Situación laboral</a:t>
              </a:r>
              <a:endParaRPr b="0" i="0" sz="1800" u="none" cap="none" strike="noStrike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895259" y="2927711"/>
              <a:ext cx="70676" cy="95623"/>
            </a:xfrm>
            <a:prstGeom prst="chevron">
              <a:avLst>
                <a:gd fmla="val 50000" name="adj"/>
              </a:avLst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157" name="Google Shape;157;p7"/>
          <p:cNvGraphicFramePr/>
          <p:nvPr/>
        </p:nvGraphicFramePr>
        <p:xfrm>
          <a:off x="2327875" y="2201909"/>
          <a:ext cx="2672068" cy="1719232"/>
        </p:xfrm>
        <a:graphic>
          <a:graphicData uri="http://schemas.openxmlformats.org/drawingml/2006/chart">
            <c:chart r:id="rId3"/>
          </a:graphicData>
        </a:graphic>
      </p:graphicFrame>
      <p:graphicFrame>
        <p:nvGraphicFramePr>
          <p:cNvPr id="158" name="Google Shape;158;p7"/>
          <p:cNvGraphicFramePr/>
          <p:nvPr/>
        </p:nvGraphicFramePr>
        <p:xfrm>
          <a:off x="1478124" y="3999501"/>
          <a:ext cx="3345649" cy="1844151"/>
        </p:xfrm>
        <a:graphic>
          <a:graphicData uri="http://schemas.openxmlformats.org/drawingml/2006/chart">
            <c:chart r:id="rId4"/>
          </a:graphicData>
        </a:graphic>
      </p:graphicFrame>
      <p:pic>
        <p:nvPicPr>
          <p:cNvPr id="159" name="Google Shape;159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28136" y="2683643"/>
            <a:ext cx="550574" cy="550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88486" y="2683643"/>
            <a:ext cx="550574" cy="550574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7"/>
          <p:cNvSpPr txBox="1"/>
          <p:nvPr/>
        </p:nvSpPr>
        <p:spPr>
          <a:xfrm>
            <a:off x="9003053" y="2788418"/>
            <a:ext cx="57391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ES" sz="1400" u="none" cap="none" strike="noStrike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rPr>
              <a:t>50%</a:t>
            </a:r>
            <a:endParaRPr/>
          </a:p>
        </p:txBody>
      </p:sp>
      <p:sp>
        <p:nvSpPr>
          <p:cNvPr id="162" name="Google Shape;162;p7"/>
          <p:cNvSpPr txBox="1"/>
          <p:nvPr/>
        </p:nvSpPr>
        <p:spPr>
          <a:xfrm>
            <a:off x="7697124" y="2788418"/>
            <a:ext cx="57391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s-ES" sz="14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rPr>
              <a:t>50</a:t>
            </a:r>
            <a:r>
              <a:rPr b="1" i="0" lang="es-ES" sz="1400" u="none" cap="none" strike="noStrike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rPr>
              <a:t>%</a:t>
            </a:r>
            <a:endParaRPr/>
          </a:p>
        </p:txBody>
      </p:sp>
      <p:graphicFrame>
        <p:nvGraphicFramePr>
          <p:cNvPr id="163" name="Google Shape;163;p7"/>
          <p:cNvGraphicFramePr/>
          <p:nvPr/>
        </p:nvGraphicFramePr>
        <p:xfrm>
          <a:off x="9389270" y="3999502"/>
          <a:ext cx="2474939" cy="2003625"/>
        </p:xfrm>
        <a:graphic>
          <a:graphicData uri="http://schemas.openxmlformats.org/drawingml/2006/chart">
            <c:chart r:id="rId7"/>
          </a:graphicData>
        </a:graphic>
      </p:graphicFrame>
      <p:graphicFrame>
        <p:nvGraphicFramePr>
          <p:cNvPr id="164" name="Google Shape;164;p7"/>
          <p:cNvGraphicFramePr/>
          <p:nvPr/>
        </p:nvGraphicFramePr>
        <p:xfrm>
          <a:off x="5105400" y="416856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{6FF16552-FB73-404B-850B-0E23873847E1}</a:tableStyleId>
              </a:tblPr>
              <a:tblGrid>
                <a:gridCol w="4583975"/>
              </a:tblGrid>
              <a:tr h="335025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6D798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Sí, soy asalariado/a y tengo un trabajo con contrato indefinido</a:t>
                      </a:r>
                      <a:endParaRPr/>
                    </a:p>
                  </a:txBody>
                  <a:tcPr marT="5450" marB="0" marR="5450" marL="5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5025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6D798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Sí, soy autónomo/a y trabajo por proyectos</a:t>
                      </a:r>
                      <a:endParaRPr/>
                    </a:p>
                  </a:txBody>
                  <a:tcPr marT="5450" marB="0" marR="5450" marL="5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5025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6D798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Sí, soy asalariado/a y tengo un trabajo con contrato temporal (por sustitución…)</a:t>
                      </a:r>
                      <a:endParaRPr/>
                    </a:p>
                  </a:txBody>
                  <a:tcPr marT="5450" marB="0" marR="5450" marL="5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5025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6D798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Sí, soy asalariado/a y tengo un trabajo con contrato fijo discontinuo</a:t>
                      </a:r>
                      <a:endParaRPr/>
                    </a:p>
                  </a:txBody>
                  <a:tcPr marT="5450" marB="0" marR="5450" marL="5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5025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000" u="none" cap="none" strike="noStrike">
                          <a:solidFill>
                            <a:srgbClr val="6D798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Sí, soy asalariado/a y tengo un trabajo con contrato formativo </a:t>
                      </a:r>
                      <a:endParaRPr/>
                    </a:p>
                  </a:txBody>
                  <a:tcPr marT="5450" marB="0" marR="5450" marL="5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8"/>
          <p:cNvSpPr txBox="1"/>
          <p:nvPr>
            <p:ph type="title"/>
          </p:nvPr>
        </p:nvSpPr>
        <p:spPr>
          <a:xfrm>
            <a:off x="552001" y="663620"/>
            <a:ext cx="1411972" cy="1037959"/>
          </a:xfrm>
          <a:prstGeom prst="rect">
            <a:avLst/>
          </a:prstGeom>
          <a:noFill/>
          <a:ln>
            <a:noFill/>
          </a:ln>
        </p:spPr>
        <p:txBody>
          <a:bodyPr anchorCtr="0" anchor="t" bIns="72000" lIns="72000" spcFirstLastPara="1" rIns="72000" wrap="square" tIns="720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Proxima Nova"/>
              <a:buNone/>
            </a:pPr>
            <a:r>
              <a:rPr lang="es-ES"/>
              <a:t>01</a:t>
            </a:r>
            <a:endParaRPr/>
          </a:p>
        </p:txBody>
      </p:sp>
      <p:sp>
        <p:nvSpPr>
          <p:cNvPr id="170" name="Google Shape;170;p8"/>
          <p:cNvSpPr txBox="1"/>
          <p:nvPr>
            <p:ph idx="1" type="body"/>
          </p:nvPr>
        </p:nvSpPr>
        <p:spPr>
          <a:xfrm>
            <a:off x="2035491" y="663620"/>
            <a:ext cx="4943925" cy="1037959"/>
          </a:xfrm>
          <a:prstGeom prst="rect">
            <a:avLst/>
          </a:prstGeom>
          <a:noFill/>
          <a:ln>
            <a:noFill/>
          </a:ln>
        </p:spPr>
        <p:txBody>
          <a:bodyPr anchorCtr="0" anchor="t" bIns="72000" lIns="72000" spcFirstLastPara="1" rIns="72000" wrap="square" tIns="1440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</a:pPr>
            <a:r>
              <a:rPr lang="es-ES"/>
              <a:t>Salud mental</a:t>
            </a:r>
            <a:endParaRPr/>
          </a:p>
        </p:txBody>
      </p:sp>
      <p:pic>
        <p:nvPicPr>
          <p:cNvPr descr="Dibujo de un hombre&#10;&#10;Descripción generada automáticamente con confianza media" id="171" name="Google Shape;171;p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3132" r="3133" t="0"/>
          <a:stretch/>
        </p:blipFill>
        <p:spPr>
          <a:xfrm>
            <a:off x="6095999" y="1701578"/>
            <a:ext cx="6667893" cy="5156421"/>
          </a:xfrm>
          <a:prstGeom prst="parallelogram">
            <a:avLst>
              <a:gd fmla="val 11117" name="adj"/>
            </a:avLst>
          </a:prstGeom>
          <a:blipFill rotWithShape="1">
            <a:blip r:embed="rId4">
              <a:alphaModFix/>
            </a:blip>
            <a:stretch>
              <a:fillRect b="0" l="-7996" r="-7997" t="0"/>
            </a:stretch>
          </a:blipFill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/>
          <p:nvPr>
            <p:ph idx="1" type="body"/>
          </p:nvPr>
        </p:nvSpPr>
        <p:spPr>
          <a:xfrm>
            <a:off x="551999" y="136525"/>
            <a:ext cx="9647078" cy="740973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</a:pPr>
            <a:r>
              <a:rPr lang="es-ES"/>
              <a:t>1. Salud mental</a:t>
            </a:r>
            <a:endParaRPr/>
          </a:p>
        </p:txBody>
      </p:sp>
      <p:pic>
        <p:nvPicPr>
          <p:cNvPr descr="Imagen que contiene persona, hombre, viendo, teléfono&#10;&#10;Descripción generada automáticamente" id="177" name="Google Shape;177;p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9584" l="0" r="0" t="19584"/>
          <a:stretch/>
        </p:blipFill>
        <p:spPr>
          <a:xfrm>
            <a:off x="7923178" y="1409200"/>
            <a:ext cx="4839093" cy="4415448"/>
          </a:xfrm>
          <a:prstGeom prst="parallelogram">
            <a:avLst>
              <a:gd fmla="val 12230" name="adj"/>
            </a:avLst>
          </a:prstGeom>
          <a:blipFill rotWithShape="1">
            <a:blip r:embed="rId4">
              <a:alphaModFix/>
            </a:blip>
            <a:stretch>
              <a:fillRect b="-34742" l="0" r="0" t="-34742"/>
            </a:stretch>
          </a:blipFill>
          <a:ln>
            <a:noFill/>
          </a:ln>
        </p:spPr>
      </p:pic>
      <p:sp>
        <p:nvSpPr>
          <p:cNvPr id="178" name="Google Shape;178;p9"/>
          <p:cNvSpPr txBox="1"/>
          <p:nvPr/>
        </p:nvSpPr>
        <p:spPr>
          <a:xfrm>
            <a:off x="507729" y="4119803"/>
            <a:ext cx="7165537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Se duplican desde 2021 la cantidad de trabajadores/as que declaran tener un problema de salud mental a causa del trabajo.</a:t>
            </a:r>
            <a:endParaRPr/>
          </a:p>
        </p:txBody>
      </p:sp>
      <p:sp>
        <p:nvSpPr>
          <p:cNvPr id="179" name="Google Shape;179;p9"/>
          <p:cNvSpPr txBox="1"/>
          <p:nvPr/>
        </p:nvSpPr>
        <p:spPr>
          <a:xfrm>
            <a:off x="574899" y="4682177"/>
            <a:ext cx="1220690" cy="6267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500">
                <a:solidFill>
                  <a:srgbClr val="FF6340"/>
                </a:solidFill>
                <a:latin typeface="Proxima Nova"/>
                <a:ea typeface="Proxima Nova"/>
                <a:cs typeface="Proxima Nova"/>
                <a:sym typeface="Proxima Nova"/>
              </a:rPr>
              <a:t>28%</a:t>
            </a:r>
            <a:endParaRPr/>
          </a:p>
        </p:txBody>
      </p:sp>
      <p:sp>
        <p:nvSpPr>
          <p:cNvPr id="180" name="Google Shape;180;p9"/>
          <p:cNvSpPr txBox="1"/>
          <p:nvPr/>
        </p:nvSpPr>
        <p:spPr>
          <a:xfrm>
            <a:off x="1668343" y="4729690"/>
            <a:ext cx="2918097" cy="5770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05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de los trabajadores/as ha sufrido en el último año algún problema de salud mental por causa principalmente del trabajo.</a:t>
            </a:r>
            <a:endParaRPr/>
          </a:p>
        </p:txBody>
      </p:sp>
      <p:grpSp>
        <p:nvGrpSpPr>
          <p:cNvPr id="181" name="Google Shape;181;p9"/>
          <p:cNvGrpSpPr/>
          <p:nvPr/>
        </p:nvGrpSpPr>
        <p:grpSpPr>
          <a:xfrm>
            <a:off x="4567360" y="4496577"/>
            <a:ext cx="3002862" cy="1839638"/>
            <a:chOff x="484037" y="3597382"/>
            <a:chExt cx="3630995" cy="2170210"/>
          </a:xfrm>
        </p:grpSpPr>
        <p:pic>
          <p:nvPicPr>
            <p:cNvPr id="182" name="Google Shape;182;p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84037" y="3597382"/>
              <a:ext cx="3630995" cy="19521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3" name="Google Shape;183;p9"/>
            <p:cNvSpPr txBox="1"/>
            <p:nvPr/>
          </p:nvSpPr>
          <p:spPr>
            <a:xfrm>
              <a:off x="484037" y="5567537"/>
              <a:ext cx="2875673" cy="2000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just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s-ES" sz="700">
                  <a:solidFill>
                    <a:schemeClr val="dk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Fuente: Informe de Salud Mental en el Trabajo, </a:t>
              </a:r>
              <a:r>
                <a:rPr i="1" lang="es-ES" sz="700" u="sng">
                  <a:solidFill>
                    <a:schemeClr val="dk1"/>
                  </a:solidFill>
                  <a:latin typeface="Proxima Nova"/>
                  <a:ea typeface="Proxima Nova"/>
                  <a:cs typeface="Proxima Nova"/>
                  <a:sym typeface="Proxima Nova"/>
                  <a:hlinkClick r:id="rId6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UGT</a:t>
              </a:r>
              <a:endParaRPr b="1" sz="7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grpSp>
        <p:nvGrpSpPr>
          <p:cNvPr id="184" name="Google Shape;184;p9"/>
          <p:cNvGrpSpPr/>
          <p:nvPr/>
        </p:nvGrpSpPr>
        <p:grpSpPr>
          <a:xfrm>
            <a:off x="524775" y="5293630"/>
            <a:ext cx="1816090" cy="996509"/>
            <a:chOff x="4105056" y="4634837"/>
            <a:chExt cx="1816090" cy="996509"/>
          </a:xfrm>
        </p:grpSpPr>
        <p:pic>
          <p:nvPicPr>
            <p:cNvPr id="185" name="Google Shape;185;p9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4107268" y="4634837"/>
              <a:ext cx="1740726" cy="7242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6" name="Google Shape;186;p9"/>
            <p:cNvSpPr txBox="1"/>
            <p:nvPr/>
          </p:nvSpPr>
          <p:spPr>
            <a:xfrm>
              <a:off x="4105056" y="5323569"/>
              <a:ext cx="1816090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just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s-ES" sz="700">
                  <a:solidFill>
                    <a:schemeClr val="dk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Fuente: Artículo que se hace eco del aumento de las bajas, </a:t>
              </a:r>
              <a:r>
                <a:rPr i="1" lang="es-ES" sz="700" u="sng">
                  <a:solidFill>
                    <a:schemeClr val="dk1"/>
                  </a:solidFill>
                  <a:latin typeface="Proxima Nova"/>
                  <a:ea typeface="Proxima Nova"/>
                  <a:cs typeface="Proxima Nova"/>
                  <a:sym typeface="Proxima Nova"/>
                  <a:hlinkClick r:id="rId8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ABC</a:t>
              </a:r>
              <a:endParaRPr b="1" sz="7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sp>
        <p:nvSpPr>
          <p:cNvPr id="187" name="Google Shape;187;p9"/>
          <p:cNvSpPr txBox="1"/>
          <p:nvPr/>
        </p:nvSpPr>
        <p:spPr>
          <a:xfrm>
            <a:off x="577924" y="930461"/>
            <a:ext cx="7165537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En un contexto macroeconómico de crecimiento… </a:t>
            </a:r>
            <a:endParaRPr/>
          </a:p>
        </p:txBody>
      </p:sp>
      <p:pic>
        <p:nvPicPr>
          <p:cNvPr id="188" name="Google Shape;188;p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52590" y="1284309"/>
            <a:ext cx="2782847" cy="901849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9"/>
          <p:cNvSpPr txBox="1"/>
          <p:nvPr/>
        </p:nvSpPr>
        <p:spPr>
          <a:xfrm>
            <a:off x="3416583" y="1293736"/>
            <a:ext cx="3540397" cy="877163"/>
          </a:xfrm>
          <a:prstGeom prst="rect">
            <a:avLst/>
          </a:prstGeom>
          <a:noFill/>
          <a:ln cap="flat" cmpd="sng" w="9525">
            <a:solidFill>
              <a:srgbClr val="E2264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rgbClr val="EF2B00"/>
              </a:buClr>
              <a:buSzPts val="900"/>
              <a:buFont typeface="Arial"/>
              <a:buChar char="•"/>
            </a:pPr>
            <a:r>
              <a:rPr b="0" i="0" lang="es-ES" sz="900">
                <a:solidFill>
                  <a:srgbClr val="484848"/>
                </a:solidFill>
                <a:latin typeface="Proxima Nova"/>
                <a:ea typeface="Proxima Nova"/>
                <a:cs typeface="Proxima Nova"/>
                <a:sym typeface="Proxima Nova"/>
              </a:rPr>
              <a:t>La economía española mantiene su crecimiento por encima de la media europea apoyada en el tirón de la demanda interna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00">
              <a:solidFill>
                <a:srgbClr val="484848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">
              <a:solidFill>
                <a:srgbClr val="484848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rgbClr val="EF2B00"/>
              </a:buClr>
              <a:buSzPts val="900"/>
              <a:buFont typeface="Arial"/>
              <a:buChar char="•"/>
            </a:pPr>
            <a:r>
              <a:rPr b="0" i="0" lang="es-ES" sz="900">
                <a:solidFill>
                  <a:srgbClr val="484848"/>
                </a:solidFill>
                <a:latin typeface="Arial"/>
                <a:ea typeface="Arial"/>
                <a:cs typeface="Arial"/>
                <a:sym typeface="Arial"/>
              </a:rPr>
              <a:t>Entre 2024 y 2025 se crearán 655.000 nuevos puestos de trabajo y aumentará la productividad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>
              <a:solidFill>
                <a:srgbClr val="4848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ogo Cámara de comercio de España - Hersen" id="190" name="Google Shape;190;p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713520" y="1843922"/>
            <a:ext cx="1400100" cy="368319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9"/>
          <p:cNvSpPr txBox="1"/>
          <p:nvPr/>
        </p:nvSpPr>
        <p:spPr>
          <a:xfrm>
            <a:off x="577924" y="2177243"/>
            <a:ext cx="2668404" cy="2000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7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Fuente: </a:t>
            </a:r>
            <a:r>
              <a:rPr lang="es-ES" sz="700" u="sng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Cámara de Comercio de España </a:t>
            </a:r>
            <a:endParaRPr sz="7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92" name="Google Shape;192;p9"/>
          <p:cNvSpPr txBox="1"/>
          <p:nvPr/>
        </p:nvSpPr>
        <p:spPr>
          <a:xfrm>
            <a:off x="537272" y="2408076"/>
            <a:ext cx="4261095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… </a:t>
            </a:r>
            <a:r>
              <a:rPr b="1" lang="es-ES" sz="14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los trabajadores están agotados</a:t>
            </a:r>
            <a:r>
              <a:rPr lang="es-ES" sz="14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, siendo la carga de trabajo su máxima preocupación, con índices de exigencia que duplican el nivel de presión en otros ámbitos</a:t>
            </a:r>
            <a:endParaRPr/>
          </a:p>
        </p:txBody>
      </p:sp>
      <p:graphicFrame>
        <p:nvGraphicFramePr>
          <p:cNvPr id="193" name="Google Shape;193;p9"/>
          <p:cNvGraphicFramePr/>
          <p:nvPr/>
        </p:nvGraphicFramePr>
        <p:xfrm>
          <a:off x="4978961" y="292193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{6FF16552-FB73-404B-850B-0E23873847E1}</a:tableStyleId>
              </a:tblPr>
              <a:tblGrid>
                <a:gridCol w="656550"/>
                <a:gridCol w="656550"/>
                <a:gridCol w="656550"/>
                <a:gridCol w="656550"/>
                <a:gridCol w="656550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Proxima Nova"/>
                        <a:buNone/>
                      </a:pPr>
                      <a:r>
                        <a:rPr b="1" i="0" lang="es-ES" sz="700" u="none" cap="none" strike="noStrike">
                          <a:solidFill>
                            <a:srgbClr val="000000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Volumen de trabajo</a:t>
                      </a:r>
                      <a:r>
                        <a:rPr b="0" i="0" lang="es-ES" sz="700" u="none" cap="none" strike="noStrike">
                          <a:solidFill>
                            <a:srgbClr val="000000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	</a:t>
                      </a:r>
                      <a:endParaRPr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700" u="none" cap="none" strike="noStrike">
                          <a:solidFill>
                            <a:srgbClr val="000000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Complejidad en la tarea</a:t>
                      </a:r>
                      <a:endParaRPr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700" u="none" cap="none" strike="noStrike">
                          <a:solidFill>
                            <a:srgbClr val="000000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Autonomía en el trabajo</a:t>
                      </a:r>
                      <a:endParaRPr sz="700" u="none" cap="none" strike="noStrike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700" u="none" cap="none" strike="noStrike">
                          <a:solidFill>
                            <a:srgbClr val="000000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 Deadlines</a:t>
                      </a:r>
                      <a:endParaRPr sz="700" u="none" cap="none" strike="noStrike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700" u="none" cap="none" strike="noStrike">
                          <a:solidFill>
                            <a:srgbClr val="000000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 Interacción con clientes</a:t>
                      </a:r>
                      <a:endParaRPr sz="700" u="none" cap="none" strike="noStrike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194" name="Google Shape;194;p9"/>
          <p:cNvGraphicFramePr/>
          <p:nvPr/>
        </p:nvGraphicFramePr>
        <p:xfrm>
          <a:off x="4788221" y="2352312"/>
          <a:ext cx="3559759" cy="652292"/>
        </p:xfrm>
        <a:graphic>
          <a:graphicData uri="http://schemas.openxmlformats.org/drawingml/2006/chart">
            <c:chart r:id="rId12"/>
          </a:graphicData>
        </a:graphic>
      </p:graphicFrame>
      <p:sp>
        <p:nvSpPr>
          <p:cNvPr id="195" name="Google Shape;195;p9"/>
          <p:cNvSpPr txBox="1"/>
          <p:nvPr/>
        </p:nvSpPr>
        <p:spPr>
          <a:xfrm>
            <a:off x="5057885" y="2321761"/>
            <a:ext cx="3203771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800">
                <a:solidFill>
                  <a:srgbClr val="A5A5A5"/>
                </a:solidFill>
                <a:latin typeface="Proxima Nova"/>
                <a:ea typeface="Proxima Nova"/>
                <a:cs typeface="Proxima Nova"/>
                <a:sym typeface="Proxima Nova"/>
              </a:rPr>
              <a:t>Nivel de presión o exigencia mayor del que pueden asumir</a:t>
            </a:r>
            <a:endParaRPr/>
          </a:p>
        </p:txBody>
      </p:sp>
      <p:sp>
        <p:nvSpPr>
          <p:cNvPr id="196" name="Google Shape;196;p9"/>
          <p:cNvSpPr txBox="1"/>
          <p:nvPr/>
        </p:nvSpPr>
        <p:spPr>
          <a:xfrm>
            <a:off x="331407" y="3464902"/>
            <a:ext cx="2438654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Pero no todos, especialmente se agudizan en las mujeres</a:t>
            </a:r>
            <a:endParaRPr/>
          </a:p>
        </p:txBody>
      </p:sp>
      <p:graphicFrame>
        <p:nvGraphicFramePr>
          <p:cNvPr id="197" name="Google Shape;197;p9"/>
          <p:cNvGraphicFramePr/>
          <p:nvPr/>
        </p:nvGraphicFramePr>
        <p:xfrm>
          <a:off x="2748829" y="3415710"/>
          <a:ext cx="1601004" cy="878787"/>
        </p:xfrm>
        <a:graphic>
          <a:graphicData uri="http://schemas.openxmlformats.org/drawingml/2006/chart">
            <c:chart r:id="rId13"/>
          </a:graphicData>
        </a:graphic>
      </p:graphicFrame>
      <p:sp>
        <p:nvSpPr>
          <p:cNvPr id="198" name="Google Shape;198;p9"/>
          <p:cNvSpPr txBox="1"/>
          <p:nvPr/>
        </p:nvSpPr>
        <p:spPr>
          <a:xfrm>
            <a:off x="2636220" y="3139979"/>
            <a:ext cx="2240623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800">
                <a:solidFill>
                  <a:srgbClr val="A5A5A5"/>
                </a:solidFill>
                <a:latin typeface="Proxima Nova"/>
                <a:ea typeface="Proxima Nova"/>
                <a:cs typeface="Proxima Nova"/>
                <a:sym typeface="Proxima Nova"/>
              </a:rPr>
              <a:t>Nivel de presión mayor del que pueden asumir para el volumen de trabajo</a:t>
            </a:r>
            <a:endParaRPr/>
          </a:p>
        </p:txBody>
      </p:sp>
      <p:cxnSp>
        <p:nvCxnSpPr>
          <p:cNvPr id="199" name="Google Shape;199;p9"/>
          <p:cNvCxnSpPr/>
          <p:nvPr/>
        </p:nvCxnSpPr>
        <p:spPr>
          <a:xfrm flipH="1">
            <a:off x="4400562" y="3127674"/>
            <a:ext cx="578400" cy="439200"/>
          </a:xfrm>
          <a:prstGeom prst="curvedConnector3">
            <a:avLst>
              <a:gd fmla="val 49996" name="adj1"/>
            </a:avLst>
          </a:prstGeom>
          <a:noFill/>
          <a:ln cap="flat" cmpd="sng" w="9525">
            <a:solidFill>
              <a:srgbClr val="FF634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00" name="Google Shape;200;p9"/>
          <p:cNvSpPr/>
          <p:nvPr/>
        </p:nvSpPr>
        <p:spPr>
          <a:xfrm rot="5400000">
            <a:off x="4760492" y="2714921"/>
            <a:ext cx="205113" cy="152694"/>
          </a:xfrm>
          <a:prstGeom prst="triangle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9"/>
          <p:cNvSpPr/>
          <p:nvPr/>
        </p:nvSpPr>
        <p:spPr>
          <a:xfrm>
            <a:off x="5011444" y="2921935"/>
            <a:ext cx="553417" cy="328506"/>
          </a:xfrm>
          <a:prstGeom prst="ellipse">
            <a:avLst/>
          </a:prstGeom>
          <a:noFill/>
          <a:ln cap="flat" cmpd="sng" w="12700">
            <a:solidFill>
              <a:srgbClr val="FF6340"/>
            </a:solidFill>
            <a:prstDash val="lg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9"/>
          <p:cNvSpPr txBox="1"/>
          <p:nvPr/>
        </p:nvSpPr>
        <p:spPr>
          <a:xfrm>
            <a:off x="2253226" y="5433172"/>
            <a:ext cx="1220690" cy="6267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500">
                <a:solidFill>
                  <a:srgbClr val="FF6340"/>
                </a:solidFill>
                <a:latin typeface="Proxima Nova"/>
                <a:ea typeface="Proxima Nova"/>
                <a:cs typeface="Proxima Nova"/>
                <a:sym typeface="Proxima Nova"/>
              </a:rPr>
              <a:t>64%</a:t>
            </a:r>
            <a:endParaRPr/>
          </a:p>
        </p:txBody>
      </p:sp>
      <p:sp>
        <p:nvSpPr>
          <p:cNvPr id="203" name="Google Shape;203;p9"/>
          <p:cNvSpPr txBox="1"/>
          <p:nvPr/>
        </p:nvSpPr>
        <p:spPr>
          <a:xfrm>
            <a:off x="3307063" y="5457986"/>
            <a:ext cx="1187145" cy="5770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05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lo atribuye a la sobrecarga laboral</a:t>
            </a:r>
            <a:endParaRPr/>
          </a:p>
        </p:txBody>
      </p:sp>
      <p:cxnSp>
        <p:nvCxnSpPr>
          <p:cNvPr id="204" name="Google Shape;204;p9"/>
          <p:cNvCxnSpPr/>
          <p:nvPr/>
        </p:nvCxnSpPr>
        <p:spPr>
          <a:xfrm>
            <a:off x="624318" y="4110659"/>
            <a:ext cx="3869890" cy="0"/>
          </a:xfrm>
          <a:prstGeom prst="straightConnector1">
            <a:avLst/>
          </a:prstGeom>
          <a:noFill/>
          <a:ln cap="flat" cmpd="sng" w="9525">
            <a:solidFill>
              <a:srgbClr val="FF6340">
                <a:alpha val="61960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0"/>
          <p:cNvSpPr txBox="1"/>
          <p:nvPr>
            <p:ph idx="2" type="body"/>
          </p:nvPr>
        </p:nvSpPr>
        <p:spPr>
          <a:xfrm>
            <a:off x="551999" y="136525"/>
            <a:ext cx="9647078" cy="740973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</a:pPr>
            <a:r>
              <a:rPr lang="es-ES"/>
              <a:t>1. Salud mental</a:t>
            </a:r>
            <a:endParaRPr/>
          </a:p>
        </p:txBody>
      </p:sp>
      <p:sp>
        <p:nvSpPr>
          <p:cNvPr id="211" name="Google Shape;211;p10"/>
          <p:cNvSpPr/>
          <p:nvPr/>
        </p:nvSpPr>
        <p:spPr>
          <a:xfrm>
            <a:off x="6006447" y="1618005"/>
            <a:ext cx="216000" cy="216000"/>
          </a:xfrm>
          <a:prstGeom prst="chevron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10"/>
          <p:cNvSpPr txBox="1"/>
          <p:nvPr/>
        </p:nvSpPr>
        <p:spPr>
          <a:xfrm>
            <a:off x="6263311" y="1570843"/>
            <a:ext cx="3637875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200">
                <a:solidFill>
                  <a:srgbClr val="0070C0"/>
                </a:solidFill>
                <a:latin typeface="Proxima Nova"/>
                <a:ea typeface="Proxima Nova"/>
                <a:cs typeface="Proxima Nova"/>
                <a:sym typeface="Proxima Nova"/>
              </a:rPr>
              <a:t>Problemas de salud mental en el último año</a:t>
            </a:r>
            <a:endParaRPr sz="1200">
              <a:solidFill>
                <a:srgbClr val="0070C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13" name="Google Shape;213;p10"/>
          <p:cNvSpPr txBox="1"/>
          <p:nvPr/>
        </p:nvSpPr>
        <p:spPr>
          <a:xfrm>
            <a:off x="0" y="6441839"/>
            <a:ext cx="820742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s-ES" sz="9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U1¿Has sufrido algún problema/sintomatología/patología relacionada con la salud mental el último año? Piensa en ansiedad, estrés, depresión, trastornos alimentarios, problemas de sueño, problemas de memoria…</a:t>
            </a:r>
            <a:endParaRPr/>
          </a:p>
        </p:txBody>
      </p:sp>
      <p:sp>
        <p:nvSpPr>
          <p:cNvPr id="214" name="Google Shape;214;p10"/>
          <p:cNvSpPr txBox="1"/>
          <p:nvPr>
            <p:ph idx="1" type="body"/>
          </p:nvPr>
        </p:nvSpPr>
        <p:spPr>
          <a:xfrm>
            <a:off x="552001" y="1210119"/>
            <a:ext cx="4436339" cy="4270897"/>
          </a:xfrm>
          <a:prstGeom prst="rect">
            <a:avLst/>
          </a:prstGeom>
          <a:solidFill>
            <a:srgbClr val="C0D8E8">
              <a:alpha val="60000"/>
            </a:srgbClr>
          </a:solidFill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1" lang="es-ES" sz="1800"/>
              <a:t>Los problemas de salud mental a causa del trabajo se han duplicado en los últimos años.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 sz="18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s-ES" sz="1800"/>
              <a:t>Sin embargo, permanece estable la cantidad de trabajadores/as que declaran haber sufrido estas situaciones en el último año ajenas al entorno laboral.</a:t>
            </a:r>
            <a:endParaRPr b="1" sz="1800"/>
          </a:p>
        </p:txBody>
      </p:sp>
      <p:graphicFrame>
        <p:nvGraphicFramePr>
          <p:cNvPr id="215" name="Google Shape;215;p10"/>
          <p:cNvGraphicFramePr/>
          <p:nvPr/>
        </p:nvGraphicFramePr>
        <p:xfrm>
          <a:off x="5797296" y="2148841"/>
          <a:ext cx="5340096" cy="3429000"/>
        </p:xfrm>
        <a:graphic>
          <a:graphicData uri="http://schemas.openxmlformats.org/drawingml/2006/chart">
            <c:chart r:id="rId3"/>
          </a:graphicData>
        </a:graphic>
      </p:graphicFrame>
      <p:sp>
        <p:nvSpPr>
          <p:cNvPr id="216" name="Google Shape;216;p10"/>
          <p:cNvSpPr txBox="1"/>
          <p:nvPr/>
        </p:nvSpPr>
        <p:spPr>
          <a:xfrm>
            <a:off x="7879404" y="5259409"/>
            <a:ext cx="784060" cy="3977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000">
                <a:solidFill>
                  <a:srgbClr val="2088C2"/>
                </a:solidFill>
                <a:latin typeface="Proxima Nova"/>
                <a:ea typeface="Proxima Nova"/>
                <a:cs typeface="Proxima Nova"/>
                <a:sym typeface="Proxima Nova"/>
              </a:rPr>
              <a:t>2024</a:t>
            </a:r>
            <a:endParaRPr b="1" sz="2000">
              <a:solidFill>
                <a:srgbClr val="2088C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17" name="Google Shape;217;p10"/>
          <p:cNvSpPr txBox="1"/>
          <p:nvPr/>
        </p:nvSpPr>
        <p:spPr>
          <a:xfrm>
            <a:off x="9741732" y="5259409"/>
            <a:ext cx="784060" cy="3977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000">
                <a:solidFill>
                  <a:srgbClr val="2088C2"/>
                </a:solidFill>
                <a:latin typeface="Proxima Nova"/>
                <a:ea typeface="Proxima Nova"/>
                <a:cs typeface="Proxima Nova"/>
                <a:sym typeface="Proxima Nova"/>
              </a:rPr>
              <a:t>2021</a:t>
            </a:r>
            <a:endParaRPr b="1" sz="2000">
              <a:solidFill>
                <a:srgbClr val="2088C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18" name="Google Shape;218;p10"/>
          <p:cNvSpPr/>
          <p:nvPr/>
        </p:nvSpPr>
        <p:spPr>
          <a:xfrm rot="10800000">
            <a:off x="8823960" y="2148841"/>
            <a:ext cx="731520" cy="704088"/>
          </a:xfrm>
          <a:prstGeom prst="stripedRightArrow">
            <a:avLst>
              <a:gd fmla="val 50000" name="adj1"/>
              <a:gd fmla="val 50000" name="adj2"/>
            </a:avLst>
          </a:prstGeom>
          <a:noFill/>
          <a:ln cap="flat" cmpd="sng" w="1270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10"/>
          <p:cNvSpPr txBox="1"/>
          <p:nvPr/>
        </p:nvSpPr>
        <p:spPr>
          <a:xfrm>
            <a:off x="6006447" y="5716768"/>
            <a:ext cx="1967923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-ES" sz="900">
                <a:solidFill>
                  <a:srgbClr val="A5A5A5"/>
                </a:solidFill>
                <a:latin typeface="Proxima Nova"/>
                <a:ea typeface="Proxima Nova"/>
                <a:cs typeface="Proxima Nova"/>
                <a:sym typeface="Proxima Nova"/>
              </a:rPr>
              <a:t>Base Población Ocupada:</a:t>
            </a:r>
            <a:endParaRPr/>
          </a:p>
        </p:txBody>
      </p:sp>
      <p:sp>
        <p:nvSpPr>
          <p:cNvPr id="220" name="Google Shape;220;p10"/>
          <p:cNvSpPr txBox="1"/>
          <p:nvPr/>
        </p:nvSpPr>
        <p:spPr>
          <a:xfrm>
            <a:off x="7250896" y="5716768"/>
            <a:ext cx="1967923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-ES" sz="900">
                <a:solidFill>
                  <a:srgbClr val="A5A5A5"/>
                </a:solidFill>
                <a:latin typeface="Proxima Nova"/>
                <a:ea typeface="Proxima Nova"/>
                <a:cs typeface="Proxima Nova"/>
                <a:sym typeface="Proxima Nova"/>
              </a:rPr>
              <a:t>(1.040)</a:t>
            </a:r>
            <a:endParaRPr/>
          </a:p>
        </p:txBody>
      </p:sp>
      <p:sp>
        <p:nvSpPr>
          <p:cNvPr id="221" name="Google Shape;221;p10"/>
          <p:cNvSpPr txBox="1"/>
          <p:nvPr/>
        </p:nvSpPr>
        <p:spPr>
          <a:xfrm>
            <a:off x="9147675" y="5716291"/>
            <a:ext cx="1967923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-ES" sz="900">
                <a:solidFill>
                  <a:srgbClr val="A5A5A5"/>
                </a:solidFill>
                <a:latin typeface="Proxima Nova"/>
                <a:ea typeface="Proxima Nova"/>
                <a:cs typeface="Proxima Nova"/>
                <a:sym typeface="Proxima Nova"/>
              </a:rPr>
              <a:t>(1.006)</a:t>
            </a:r>
            <a:endParaRPr/>
          </a:p>
        </p:txBody>
      </p:sp>
      <p:sp>
        <p:nvSpPr>
          <p:cNvPr id="222" name="Google Shape;222;p10"/>
          <p:cNvSpPr txBox="1"/>
          <p:nvPr/>
        </p:nvSpPr>
        <p:spPr>
          <a:xfrm>
            <a:off x="8779621" y="2261615"/>
            <a:ext cx="830723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400">
                <a:solidFill>
                  <a:srgbClr val="FF6340"/>
                </a:solidFill>
                <a:latin typeface="Proxima Nova"/>
                <a:ea typeface="Proxima Nova"/>
                <a:cs typeface="Proxima Nova"/>
                <a:sym typeface="Proxima Nova"/>
              </a:rPr>
              <a:t>x2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8" name="Google Shape;228;p11"/>
          <p:cNvGraphicFramePr/>
          <p:nvPr/>
        </p:nvGraphicFramePr>
        <p:xfrm>
          <a:off x="2368296" y="5672663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{6FF16552-FB73-404B-850B-0E23873847E1}</a:tableStyleId>
              </a:tblPr>
              <a:tblGrid>
                <a:gridCol w="852225"/>
                <a:gridCol w="852225"/>
                <a:gridCol w="852225"/>
                <a:gridCol w="852225"/>
                <a:gridCol w="852225"/>
                <a:gridCol w="852225"/>
                <a:gridCol w="852225"/>
                <a:gridCol w="852225"/>
                <a:gridCol w="852225"/>
                <a:gridCol w="852225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s-ES" sz="900" u="none" cap="none" strike="noStrike">
                          <a:solidFill>
                            <a:srgbClr val="7F7F7F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(1.040)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sz="900" u="none" cap="none" strike="noStrike">
                        <a:solidFill>
                          <a:srgbClr val="7F7F7F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900" u="none" cap="none" strike="noStrike">
                          <a:solidFill>
                            <a:srgbClr val="7F7F7F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(517)</a:t>
                      </a:r>
                      <a:endParaRPr b="0" sz="900" u="none" cap="none" strike="noStrike">
                        <a:solidFill>
                          <a:srgbClr val="7F7F7F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900" u="none" cap="none" strike="noStrike">
                          <a:solidFill>
                            <a:srgbClr val="7F7F7F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(523)</a:t>
                      </a:r>
                      <a:endParaRPr b="0" sz="900" u="none" cap="none" strike="noStrike">
                        <a:solidFill>
                          <a:srgbClr val="7F7F7F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sz="900" u="none" cap="none" strike="noStrike">
                        <a:solidFill>
                          <a:srgbClr val="7F7F7F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s-ES" sz="900" u="none" cap="none" strike="noStrike">
                          <a:solidFill>
                            <a:srgbClr val="7F7F7F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(204)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s-ES" sz="900" u="none" cap="none" strike="noStrike">
                          <a:solidFill>
                            <a:srgbClr val="7F7F7F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(219)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s-ES" sz="900" u="none" cap="none" strike="noStrike">
                          <a:solidFill>
                            <a:srgbClr val="7F7F7F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(208)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s-ES" sz="900" u="none" cap="none" strike="noStrike">
                          <a:solidFill>
                            <a:srgbClr val="7F7F7F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(214)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s-ES" sz="900" u="none" cap="none" strike="noStrike">
                          <a:solidFill>
                            <a:srgbClr val="7F7F7F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(195)</a:t>
                      </a:r>
                      <a:endParaRPr/>
                    </a:p>
                  </a:txBody>
                  <a:tcPr marT="45725" marB="45725" marR="91450" marL="91450" anchor="ctr"/>
                </a:tc>
              </a:tr>
            </a:tbl>
          </a:graphicData>
        </a:graphic>
      </p:graphicFrame>
      <p:sp>
        <p:nvSpPr>
          <p:cNvPr id="229" name="Google Shape;229;p11"/>
          <p:cNvSpPr txBox="1"/>
          <p:nvPr>
            <p:ph idx="2" type="body"/>
          </p:nvPr>
        </p:nvSpPr>
        <p:spPr>
          <a:xfrm>
            <a:off x="551999" y="136525"/>
            <a:ext cx="9647078" cy="740973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</a:pPr>
            <a:r>
              <a:rPr lang="es-ES"/>
              <a:t>1. Salud mental</a:t>
            </a:r>
            <a:endParaRPr/>
          </a:p>
        </p:txBody>
      </p:sp>
      <p:sp>
        <p:nvSpPr>
          <p:cNvPr id="230" name="Google Shape;230;p11"/>
          <p:cNvSpPr/>
          <p:nvPr/>
        </p:nvSpPr>
        <p:spPr>
          <a:xfrm>
            <a:off x="1360685" y="2381856"/>
            <a:ext cx="216000" cy="216000"/>
          </a:xfrm>
          <a:prstGeom prst="chevron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11"/>
          <p:cNvSpPr txBox="1"/>
          <p:nvPr/>
        </p:nvSpPr>
        <p:spPr>
          <a:xfrm>
            <a:off x="1617549" y="2334694"/>
            <a:ext cx="3637875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200">
                <a:solidFill>
                  <a:srgbClr val="0070C0"/>
                </a:solidFill>
                <a:latin typeface="Proxima Nova"/>
                <a:ea typeface="Proxima Nova"/>
                <a:cs typeface="Proxima Nova"/>
                <a:sym typeface="Proxima Nova"/>
              </a:rPr>
              <a:t>Problemas de salud mental en el último año</a:t>
            </a:r>
            <a:endParaRPr sz="1200">
              <a:solidFill>
                <a:srgbClr val="0070C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32" name="Google Shape;232;p11"/>
          <p:cNvSpPr txBox="1"/>
          <p:nvPr/>
        </p:nvSpPr>
        <p:spPr>
          <a:xfrm>
            <a:off x="0" y="6441839"/>
            <a:ext cx="820742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s-ES" sz="9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U1¿Has sufrido algún problema/sintomatología/patología relacionada con la salud mental el último año? Piensa en ansiedad, estrés, depresión, trastornos alimentarios, problemas de sueño, problemas de memoria…</a:t>
            </a:r>
            <a:endParaRPr/>
          </a:p>
        </p:txBody>
      </p:sp>
      <p:graphicFrame>
        <p:nvGraphicFramePr>
          <p:cNvPr id="233" name="Google Shape;233;p11"/>
          <p:cNvGraphicFramePr/>
          <p:nvPr/>
        </p:nvGraphicFramePr>
        <p:xfrm>
          <a:off x="1178950" y="2931128"/>
          <a:ext cx="9870993" cy="2896983"/>
        </p:xfrm>
        <a:graphic>
          <a:graphicData uri="http://schemas.openxmlformats.org/drawingml/2006/chart">
            <c:chart r:id="rId3"/>
          </a:graphicData>
        </a:graphic>
      </p:graphicFrame>
      <p:graphicFrame>
        <p:nvGraphicFramePr>
          <p:cNvPr id="234" name="Google Shape;234;p11"/>
          <p:cNvGraphicFramePr/>
          <p:nvPr/>
        </p:nvGraphicFramePr>
        <p:xfrm>
          <a:off x="546721" y="592484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{03DEC9AB-ECB5-43BC-BE34-A8905938183E}</a:tableStyleId>
              </a:tblPr>
              <a:tblGrid>
                <a:gridCol w="329400"/>
                <a:gridCol w="3597425"/>
              </a:tblGrid>
              <a:tr h="1360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700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Diferencia significativamente  positivas y negativas vs. población general (N.C. 95%)</a:t>
                      </a:r>
                      <a:endParaRPr sz="700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60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700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Diferencias significativas entre segmentos (N.C 95%). </a:t>
                      </a:r>
                      <a:endParaRPr sz="700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235" name="Google Shape;235;p11"/>
          <p:cNvGrpSpPr/>
          <p:nvPr/>
        </p:nvGrpSpPr>
        <p:grpSpPr>
          <a:xfrm>
            <a:off x="595198" y="5968016"/>
            <a:ext cx="243775" cy="102179"/>
            <a:chOff x="5250712" y="1125246"/>
            <a:chExt cx="243775" cy="102179"/>
          </a:xfrm>
        </p:grpSpPr>
        <p:sp>
          <p:nvSpPr>
            <p:cNvPr id="236" name="Google Shape;236;p11"/>
            <p:cNvSpPr/>
            <p:nvPr/>
          </p:nvSpPr>
          <p:spPr>
            <a:xfrm flipH="1" rot="-5400000">
              <a:off x="5392308" y="1125246"/>
              <a:ext cx="102179" cy="102179"/>
            </a:xfrm>
            <a:prstGeom prst="chevron">
              <a:avLst>
                <a:gd fmla="val 5000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11"/>
            <p:cNvSpPr/>
            <p:nvPr/>
          </p:nvSpPr>
          <p:spPr>
            <a:xfrm flipH="1" rot="5400000">
              <a:off x="5250712" y="1125246"/>
              <a:ext cx="102179" cy="102179"/>
            </a:xfrm>
            <a:prstGeom prst="chevron">
              <a:avLst>
                <a:gd fmla="val 50000" name="adj"/>
              </a:avLst>
            </a:prstGeom>
            <a:solidFill>
              <a:srgbClr val="1475AB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8" name="Google Shape;238;p11"/>
          <p:cNvSpPr txBox="1"/>
          <p:nvPr/>
        </p:nvSpPr>
        <p:spPr>
          <a:xfrm>
            <a:off x="430851" y="6019105"/>
            <a:ext cx="53305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8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ABC</a:t>
            </a:r>
            <a:r>
              <a:rPr lang="es-ES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11"/>
          <p:cNvSpPr/>
          <p:nvPr/>
        </p:nvSpPr>
        <p:spPr>
          <a:xfrm flipH="1" rot="-5400000">
            <a:off x="4273101" y="3812924"/>
            <a:ext cx="102179" cy="102179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11"/>
          <p:cNvSpPr/>
          <p:nvPr/>
        </p:nvSpPr>
        <p:spPr>
          <a:xfrm flipH="1" rot="5400000">
            <a:off x="5128863" y="4008387"/>
            <a:ext cx="102179" cy="102179"/>
          </a:xfrm>
          <a:prstGeom prst="chevron">
            <a:avLst>
              <a:gd fmla="val 50000" name="adj"/>
            </a:avLst>
          </a:prstGeom>
          <a:solidFill>
            <a:srgbClr val="1475A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11"/>
          <p:cNvSpPr/>
          <p:nvPr/>
        </p:nvSpPr>
        <p:spPr>
          <a:xfrm flipH="1" rot="5400000">
            <a:off x="5119718" y="3408736"/>
            <a:ext cx="102179" cy="102179"/>
          </a:xfrm>
          <a:prstGeom prst="chevron">
            <a:avLst>
              <a:gd fmla="val 50000" name="adj"/>
            </a:avLst>
          </a:prstGeom>
          <a:solidFill>
            <a:srgbClr val="1475A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11"/>
          <p:cNvSpPr/>
          <p:nvPr/>
        </p:nvSpPr>
        <p:spPr>
          <a:xfrm flipH="1" rot="-5400000">
            <a:off x="5119717" y="4866770"/>
            <a:ext cx="102179" cy="102179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11"/>
          <p:cNvSpPr/>
          <p:nvPr/>
        </p:nvSpPr>
        <p:spPr>
          <a:xfrm flipH="1" rot="5400000">
            <a:off x="4254813" y="4702957"/>
            <a:ext cx="102179" cy="102179"/>
          </a:xfrm>
          <a:prstGeom prst="chevron">
            <a:avLst>
              <a:gd fmla="val 50000" name="adj"/>
            </a:avLst>
          </a:prstGeom>
          <a:solidFill>
            <a:srgbClr val="1475A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11"/>
          <p:cNvSpPr/>
          <p:nvPr/>
        </p:nvSpPr>
        <p:spPr>
          <a:xfrm flipH="1" rot="5400000">
            <a:off x="6790023" y="3968813"/>
            <a:ext cx="102179" cy="102179"/>
          </a:xfrm>
          <a:prstGeom prst="chevron">
            <a:avLst>
              <a:gd fmla="val 50000" name="adj"/>
            </a:avLst>
          </a:prstGeom>
          <a:solidFill>
            <a:srgbClr val="1475A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11"/>
          <p:cNvSpPr/>
          <p:nvPr/>
        </p:nvSpPr>
        <p:spPr>
          <a:xfrm flipH="1" rot="5400000">
            <a:off x="7683087" y="3471590"/>
            <a:ext cx="102179" cy="102179"/>
          </a:xfrm>
          <a:prstGeom prst="chevron">
            <a:avLst>
              <a:gd fmla="val 50000" name="adj"/>
            </a:avLst>
          </a:prstGeom>
          <a:solidFill>
            <a:srgbClr val="1475A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11"/>
          <p:cNvSpPr/>
          <p:nvPr/>
        </p:nvSpPr>
        <p:spPr>
          <a:xfrm flipH="1" rot="5400000">
            <a:off x="8521287" y="3450681"/>
            <a:ext cx="102179" cy="102179"/>
          </a:xfrm>
          <a:prstGeom prst="chevron">
            <a:avLst>
              <a:gd fmla="val 50000" name="adj"/>
            </a:avLst>
          </a:prstGeom>
          <a:solidFill>
            <a:srgbClr val="1475A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11"/>
          <p:cNvSpPr/>
          <p:nvPr/>
        </p:nvSpPr>
        <p:spPr>
          <a:xfrm flipH="1" rot="-5400000">
            <a:off x="10147987" y="3306557"/>
            <a:ext cx="102179" cy="102179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11"/>
          <p:cNvSpPr/>
          <p:nvPr/>
        </p:nvSpPr>
        <p:spPr>
          <a:xfrm flipH="1" rot="5400000">
            <a:off x="9371679" y="4708069"/>
            <a:ext cx="102179" cy="102179"/>
          </a:xfrm>
          <a:prstGeom prst="chevron">
            <a:avLst>
              <a:gd fmla="val 50000" name="adj"/>
            </a:avLst>
          </a:prstGeom>
          <a:solidFill>
            <a:srgbClr val="1475A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11"/>
          <p:cNvSpPr/>
          <p:nvPr/>
        </p:nvSpPr>
        <p:spPr>
          <a:xfrm flipH="1" rot="5400000">
            <a:off x="10219023" y="4659728"/>
            <a:ext cx="102179" cy="102179"/>
          </a:xfrm>
          <a:prstGeom prst="chevron">
            <a:avLst>
              <a:gd fmla="val 50000" name="adj"/>
            </a:avLst>
          </a:prstGeom>
          <a:solidFill>
            <a:srgbClr val="1475A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11"/>
          <p:cNvSpPr txBox="1"/>
          <p:nvPr/>
        </p:nvSpPr>
        <p:spPr>
          <a:xfrm>
            <a:off x="487662" y="922764"/>
            <a:ext cx="11116733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Si bien hay perfiles que sufren más los problemas de salud mental relacionados con el ámbito laboral, el aumento es transversal: es decir, se duplica vs. 2021 en todos los perfiles.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Las mujeres y los trabajadores/as de entre 25 y 55 años son quienes soportan la mayor carga de problemas de salud mental relacionados con el trabajo.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Además, destacan los más jóvenes por la presión mental derivada de otras causas.</a:t>
            </a:r>
            <a:endParaRPr/>
          </a:p>
        </p:txBody>
      </p:sp>
      <p:sp>
        <p:nvSpPr>
          <p:cNvPr id="251" name="Google Shape;251;p11"/>
          <p:cNvSpPr txBox="1"/>
          <p:nvPr/>
        </p:nvSpPr>
        <p:spPr>
          <a:xfrm>
            <a:off x="1799229" y="2657779"/>
            <a:ext cx="784060" cy="3672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rgbClr val="FF6340"/>
                </a:solidFill>
                <a:latin typeface="Proxima Nova"/>
                <a:ea typeface="Proxima Nova"/>
                <a:cs typeface="Proxima Nova"/>
                <a:sym typeface="Proxima Nova"/>
              </a:rPr>
              <a:t>2021</a:t>
            </a:r>
            <a:endParaRPr sz="1800">
              <a:solidFill>
                <a:srgbClr val="FF634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aphicFrame>
        <p:nvGraphicFramePr>
          <p:cNvPr id="252" name="Google Shape;252;p11"/>
          <p:cNvGraphicFramePr/>
          <p:nvPr/>
        </p:nvGraphicFramePr>
        <p:xfrm>
          <a:off x="2433600" y="2658754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{6FF16552-FB73-404B-850B-0E23873847E1}</a:tableStyleId>
              </a:tblPr>
              <a:tblGrid>
                <a:gridCol w="852225"/>
                <a:gridCol w="852225"/>
                <a:gridCol w="852225"/>
                <a:gridCol w="852225"/>
                <a:gridCol w="852225"/>
                <a:gridCol w="852225"/>
                <a:gridCol w="852225"/>
                <a:gridCol w="852225"/>
                <a:gridCol w="852225"/>
                <a:gridCol w="852225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600">
                          <a:solidFill>
                            <a:srgbClr val="FF6340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13%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600">
                        <a:solidFill>
                          <a:srgbClr val="FF6340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ES" sz="1600" u="none" cap="none" strike="noStrike">
                          <a:solidFill>
                            <a:srgbClr val="FF6340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10%</a:t>
                      </a:r>
                      <a:endParaRPr b="1" sz="1600">
                        <a:solidFill>
                          <a:srgbClr val="FF6340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ES" sz="1600" u="none" cap="none" strike="noStrike">
                          <a:solidFill>
                            <a:srgbClr val="FF6340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17%</a:t>
                      </a:r>
                      <a:endParaRPr b="1" sz="1600">
                        <a:solidFill>
                          <a:srgbClr val="FF6340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600">
                        <a:solidFill>
                          <a:srgbClr val="FF6340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600">
                          <a:solidFill>
                            <a:srgbClr val="FF6340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17%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600">
                          <a:solidFill>
                            <a:srgbClr val="FF6340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16%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600">
                          <a:solidFill>
                            <a:srgbClr val="FF6340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17%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600">
                          <a:solidFill>
                            <a:srgbClr val="FF6340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10%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600">
                          <a:solidFill>
                            <a:srgbClr val="FF6340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8%</a:t>
                      </a:r>
                      <a:endParaRPr/>
                    </a:p>
                  </a:txBody>
                  <a:tcPr marT="45725" marB="45725" marR="91450" marL="91450" anchor="ctr"/>
                </a:tc>
              </a:tr>
            </a:tbl>
          </a:graphicData>
        </a:graphic>
      </p:graphicFrame>
      <p:sp>
        <p:nvSpPr>
          <p:cNvPr id="253" name="Google Shape;253;p11"/>
          <p:cNvSpPr txBox="1"/>
          <p:nvPr/>
        </p:nvSpPr>
        <p:spPr>
          <a:xfrm>
            <a:off x="250803" y="2662677"/>
            <a:ext cx="162638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s-ES" sz="900">
                <a:solidFill>
                  <a:srgbClr val="FF6340"/>
                </a:solidFill>
                <a:latin typeface="Proxima Nova"/>
                <a:ea typeface="Proxima Nova"/>
                <a:cs typeface="Proxima Nova"/>
                <a:sym typeface="Proxima Nova"/>
              </a:rPr>
              <a:t>Problemas de salud mental por causa del trabajo en </a:t>
            </a:r>
            <a:endParaRPr/>
          </a:p>
        </p:txBody>
      </p:sp>
      <p:sp>
        <p:nvSpPr>
          <p:cNvPr id="254" name="Google Shape;254;p11"/>
          <p:cNvSpPr/>
          <p:nvPr/>
        </p:nvSpPr>
        <p:spPr>
          <a:xfrm>
            <a:off x="278235" y="2648269"/>
            <a:ext cx="10548261" cy="396276"/>
          </a:xfrm>
          <a:prstGeom prst="rect">
            <a:avLst/>
          </a:prstGeom>
          <a:noFill/>
          <a:ln cap="flat" cmpd="sng" w="1270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2"/>
          <p:cNvSpPr txBox="1"/>
          <p:nvPr>
            <p:ph idx="2" type="body"/>
          </p:nvPr>
        </p:nvSpPr>
        <p:spPr>
          <a:xfrm>
            <a:off x="551999" y="136525"/>
            <a:ext cx="9647078" cy="740973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</a:pPr>
            <a:r>
              <a:rPr lang="es-ES"/>
              <a:t>1. Salud mental</a:t>
            </a:r>
            <a:endParaRPr/>
          </a:p>
        </p:txBody>
      </p:sp>
      <p:sp>
        <p:nvSpPr>
          <p:cNvPr id="261" name="Google Shape;261;p12"/>
          <p:cNvSpPr txBox="1"/>
          <p:nvPr/>
        </p:nvSpPr>
        <p:spPr>
          <a:xfrm>
            <a:off x="0" y="6454539"/>
            <a:ext cx="820742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s-ES" sz="9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U1B. Has mencionado que has sufrido algún problema/sintomatología/patología relacionada con la salud mental a causa del trabajo, ¿cuál consideras que es el origen de esto? </a:t>
            </a:r>
            <a:endParaRPr/>
          </a:p>
        </p:txBody>
      </p:sp>
      <p:sp>
        <p:nvSpPr>
          <p:cNvPr id="262" name="Google Shape;262;p12"/>
          <p:cNvSpPr txBox="1"/>
          <p:nvPr>
            <p:ph idx="1" type="body"/>
          </p:nvPr>
        </p:nvSpPr>
        <p:spPr>
          <a:xfrm>
            <a:off x="552001" y="1210119"/>
            <a:ext cx="4436339" cy="4270897"/>
          </a:xfrm>
          <a:prstGeom prst="rect">
            <a:avLst/>
          </a:prstGeom>
          <a:solidFill>
            <a:srgbClr val="C0D8E8">
              <a:alpha val="60000"/>
            </a:srgbClr>
          </a:solidFill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s-ES" sz="1600"/>
              <a:t>Los problemas de salud mental en el trabajo tienen nombre propio: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b="1" lang="es-ES" sz="1600"/>
              <a:t>SOBRECARGA LABORAL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s-ES" sz="1600"/>
              <a:t>Con un promedio de 3 menciones como origen del problema, observamos cómo la sobrecarga laboral es la motivación apuntada por dos tercios de quienes la sufren.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s-ES" sz="1600"/>
              <a:t>Ésta, se da especialmente entre mujeres (quienes más concentran esta situación).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s-ES" sz="1600"/>
              <a:t>Los jóvenes menores de 35 años apuntan de forma destacada a la inseguridad laboral como origen de su sintomatología de salud mental.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/>
          </a:p>
        </p:txBody>
      </p:sp>
      <p:sp>
        <p:nvSpPr>
          <p:cNvPr id="263" name="Google Shape;263;p12"/>
          <p:cNvSpPr/>
          <p:nvPr/>
        </p:nvSpPr>
        <p:spPr>
          <a:xfrm>
            <a:off x="5421230" y="1315370"/>
            <a:ext cx="216000" cy="216000"/>
          </a:xfrm>
          <a:prstGeom prst="chevron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12"/>
          <p:cNvSpPr txBox="1"/>
          <p:nvPr/>
        </p:nvSpPr>
        <p:spPr>
          <a:xfrm>
            <a:off x="5678094" y="1277352"/>
            <a:ext cx="5788481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200">
                <a:solidFill>
                  <a:srgbClr val="0070C0"/>
                </a:solidFill>
                <a:latin typeface="Proxima Nova"/>
                <a:ea typeface="Proxima Nova"/>
                <a:cs typeface="Proxima Nova"/>
                <a:sym typeface="Proxima Nova"/>
              </a:rPr>
              <a:t>Motivos por los que ha sufrido problemas de salud mental en el trabajo</a:t>
            </a:r>
            <a:endParaRPr sz="1200">
              <a:solidFill>
                <a:srgbClr val="0070C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aphicFrame>
        <p:nvGraphicFramePr>
          <p:cNvPr id="265" name="Google Shape;265;p12"/>
          <p:cNvGraphicFramePr/>
          <p:nvPr/>
        </p:nvGraphicFramePr>
        <p:xfrm>
          <a:off x="5261476" y="2163477"/>
          <a:ext cx="2353134" cy="3429000"/>
        </p:xfrm>
        <a:graphic>
          <a:graphicData uri="http://schemas.openxmlformats.org/drawingml/2006/chart">
            <c:chart r:id="rId3"/>
          </a:graphicData>
        </a:graphic>
      </p:graphicFrame>
      <p:sp>
        <p:nvSpPr>
          <p:cNvPr id="266" name="Google Shape;266;p12"/>
          <p:cNvSpPr txBox="1"/>
          <p:nvPr/>
        </p:nvSpPr>
        <p:spPr>
          <a:xfrm>
            <a:off x="4852636" y="5392766"/>
            <a:ext cx="1967923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-ES" sz="900">
                <a:solidFill>
                  <a:srgbClr val="A5A5A5"/>
                </a:solidFill>
                <a:latin typeface="Proxima Nova"/>
                <a:ea typeface="Proxima Nova"/>
                <a:cs typeface="Proxima Nova"/>
                <a:sym typeface="Proxima Nova"/>
              </a:rPr>
              <a:t>Base Población Ocupada:</a:t>
            </a:r>
            <a:endParaRPr/>
          </a:p>
        </p:txBody>
      </p:sp>
      <p:sp>
        <p:nvSpPr>
          <p:cNvPr id="267" name="Google Shape;267;p12"/>
          <p:cNvSpPr txBox="1"/>
          <p:nvPr/>
        </p:nvSpPr>
        <p:spPr>
          <a:xfrm>
            <a:off x="5895917" y="5392766"/>
            <a:ext cx="1967923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-ES" sz="900">
                <a:solidFill>
                  <a:srgbClr val="A5A5A5"/>
                </a:solidFill>
                <a:latin typeface="Proxima Nova"/>
                <a:ea typeface="Proxima Nova"/>
                <a:cs typeface="Proxima Nova"/>
                <a:sym typeface="Proxima Nova"/>
              </a:rPr>
              <a:t>(1.040)</a:t>
            </a:r>
            <a:endParaRPr/>
          </a:p>
        </p:txBody>
      </p:sp>
      <p:sp>
        <p:nvSpPr>
          <p:cNvPr id="268" name="Google Shape;268;p12"/>
          <p:cNvSpPr/>
          <p:nvPr/>
        </p:nvSpPr>
        <p:spPr>
          <a:xfrm flipH="1" rot="10800000">
            <a:off x="7274738" y="2404402"/>
            <a:ext cx="504164" cy="704088"/>
          </a:xfrm>
          <a:prstGeom prst="stripedRightArrow">
            <a:avLst>
              <a:gd fmla="val 50000" name="adj1"/>
              <a:gd fmla="val 50000" name="adj2"/>
            </a:avLst>
          </a:prstGeom>
          <a:noFill/>
          <a:ln cap="flat" cmpd="sng" w="1270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69" name="Google Shape;269;p12"/>
          <p:cNvGraphicFramePr/>
          <p:nvPr/>
        </p:nvGraphicFramePr>
        <p:xfrm>
          <a:off x="10086046" y="2237184"/>
          <a:ext cx="1380529" cy="2874312"/>
        </p:xfrm>
        <a:graphic>
          <a:graphicData uri="http://schemas.openxmlformats.org/drawingml/2006/chart">
            <c:chart r:id="rId4"/>
          </a:graphicData>
        </a:graphic>
      </p:graphicFrame>
      <p:graphicFrame>
        <p:nvGraphicFramePr>
          <p:cNvPr id="270" name="Google Shape;270;p12"/>
          <p:cNvGraphicFramePr/>
          <p:nvPr/>
        </p:nvGraphicFramePr>
        <p:xfrm>
          <a:off x="7897776" y="223353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{6FF16552-FB73-404B-850B-0E23873847E1}</a:tableStyleId>
              </a:tblPr>
              <a:tblGrid>
                <a:gridCol w="2149175"/>
              </a:tblGrid>
              <a:tr h="239525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Sobrecarga laboral</a:t>
                      </a:r>
                      <a:endParaRPr b="0" i="0" sz="1000" u="none" strike="noStrike">
                        <a:solidFill>
                          <a:srgbClr val="000000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5500" marB="0" marR="5500" marL="5500" anchor="ctr"/>
                </a:tc>
              </a:tr>
              <a:tr h="239525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Falta de reconocimiento</a:t>
                      </a:r>
                      <a:endParaRPr b="0" i="0" sz="1000" u="none" strike="noStrike">
                        <a:solidFill>
                          <a:srgbClr val="000000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5500" marB="0" marR="5500" marL="5500" anchor="ctr"/>
                </a:tc>
              </a:tr>
              <a:tr h="239525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Precariedad laboral</a:t>
                      </a:r>
                      <a:endParaRPr b="0" i="0" sz="1000" u="none" strike="noStrike">
                        <a:solidFill>
                          <a:srgbClr val="000000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5500" marB="0" marR="5500" marL="5500" anchor="ctr"/>
                </a:tc>
              </a:tr>
              <a:tr h="239525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Dificultades en la conciliación</a:t>
                      </a:r>
                      <a:endParaRPr b="0" i="0" sz="1000" u="none" strike="noStrike">
                        <a:solidFill>
                          <a:srgbClr val="000000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5500" marB="0" marR="5500" marL="5500" anchor="ctr"/>
                </a:tc>
              </a:tr>
              <a:tr h="239525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Falta de desconexión digital</a:t>
                      </a:r>
                      <a:endParaRPr b="0" i="0" sz="1000" u="none" strike="noStrike">
                        <a:solidFill>
                          <a:srgbClr val="000000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5500" marB="0" marR="5500" marL="5500" anchor="ctr"/>
                </a:tc>
              </a:tr>
              <a:tr h="239525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Inseguridad laboral</a:t>
                      </a:r>
                      <a:endParaRPr b="0" i="0" sz="1000" u="none" strike="noStrike">
                        <a:solidFill>
                          <a:srgbClr val="000000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5500" marB="0" marR="5500" marL="5500" anchor="ctr"/>
                </a:tc>
              </a:tr>
              <a:tr h="239525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Mala relación con los superiores</a:t>
                      </a:r>
                      <a:endParaRPr b="0" i="0" sz="1000" u="none" strike="noStrike">
                        <a:solidFill>
                          <a:srgbClr val="000000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5500" marB="0" marR="5500" marL="5500" anchor="ctr"/>
                </a:tc>
              </a:tr>
              <a:tr h="239525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Cambios organizacionales</a:t>
                      </a:r>
                      <a:endParaRPr b="0" i="0" sz="1000" u="none" strike="noStrike">
                        <a:solidFill>
                          <a:srgbClr val="000000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5500" marB="0" marR="5500" marL="5500" anchor="ctr"/>
                </a:tc>
              </a:tr>
              <a:tr h="239525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Mala relación con los compañeros</a:t>
                      </a:r>
                      <a:endParaRPr b="0" i="0" sz="1000" u="none" strike="noStrike">
                        <a:solidFill>
                          <a:srgbClr val="000000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5500" marB="0" marR="5500" marL="5500" anchor="ctr"/>
                </a:tc>
              </a:tr>
              <a:tr h="239525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Discriminación o acoso laboral</a:t>
                      </a:r>
                      <a:endParaRPr b="0" i="0" sz="1000" u="none" strike="noStrike">
                        <a:solidFill>
                          <a:srgbClr val="000000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5500" marB="0" marR="5500" marL="5500" anchor="ctr"/>
                </a:tc>
              </a:tr>
              <a:tr h="239525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Falta de autonomía sobre el trabajo</a:t>
                      </a:r>
                      <a:endParaRPr b="0" i="0" sz="1000" u="none" strike="noStrike">
                        <a:solidFill>
                          <a:srgbClr val="000000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5500" marB="0" marR="5500" marL="5500" anchor="ctr"/>
                </a:tc>
              </a:tr>
              <a:tr h="239525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Mala relación con los clientes</a:t>
                      </a:r>
                      <a:endParaRPr b="0" i="0" sz="1000" u="none" strike="noStrike">
                        <a:solidFill>
                          <a:srgbClr val="000000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5500" marB="0" marR="5500" marL="5500" anchor="ctr"/>
                </a:tc>
              </a:tr>
            </a:tbl>
          </a:graphicData>
        </a:graphic>
      </p:graphicFrame>
      <p:sp>
        <p:nvSpPr>
          <p:cNvPr id="271" name="Google Shape;271;p12"/>
          <p:cNvSpPr/>
          <p:nvPr/>
        </p:nvSpPr>
        <p:spPr>
          <a:xfrm>
            <a:off x="7897775" y="2163476"/>
            <a:ext cx="4212782" cy="3652108"/>
          </a:xfrm>
          <a:prstGeom prst="rect">
            <a:avLst/>
          </a:prstGeom>
          <a:noFill/>
          <a:ln cap="flat" cmpd="sng" w="1270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12"/>
          <p:cNvSpPr txBox="1"/>
          <p:nvPr/>
        </p:nvSpPr>
        <p:spPr>
          <a:xfrm>
            <a:off x="7855223" y="5446252"/>
            <a:ext cx="223082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s-ES" sz="900">
                <a:solidFill>
                  <a:srgbClr val="A5A5A5"/>
                </a:solidFill>
                <a:latin typeface="Proxima Nova"/>
                <a:ea typeface="Proxima Nova"/>
                <a:cs typeface="Proxima Nova"/>
                <a:sym typeface="Proxima Nova"/>
              </a:rPr>
              <a:t>Base Problemas de Salud Mental a causa del trabajo:</a:t>
            </a:r>
            <a:endParaRPr/>
          </a:p>
        </p:txBody>
      </p:sp>
      <p:sp>
        <p:nvSpPr>
          <p:cNvPr id="273" name="Google Shape;273;p12"/>
          <p:cNvSpPr txBox="1"/>
          <p:nvPr/>
        </p:nvSpPr>
        <p:spPr>
          <a:xfrm>
            <a:off x="9887054" y="5446252"/>
            <a:ext cx="689745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-ES" sz="900">
                <a:solidFill>
                  <a:srgbClr val="A5A5A5"/>
                </a:solidFill>
                <a:latin typeface="Proxima Nova"/>
                <a:ea typeface="Proxima Nova"/>
                <a:cs typeface="Proxima Nova"/>
                <a:sym typeface="Proxima Nova"/>
              </a:rPr>
              <a:t>(284)</a:t>
            </a:r>
            <a:endParaRPr/>
          </a:p>
        </p:txBody>
      </p:sp>
      <p:graphicFrame>
        <p:nvGraphicFramePr>
          <p:cNvPr id="274" name="Google Shape;274;p12"/>
          <p:cNvGraphicFramePr/>
          <p:nvPr/>
        </p:nvGraphicFramePr>
        <p:xfrm>
          <a:off x="546721" y="592484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{03DEC9AB-ECB5-43BC-BE34-A8905938183E}</a:tableStyleId>
              </a:tblPr>
              <a:tblGrid>
                <a:gridCol w="329400"/>
                <a:gridCol w="3597425"/>
              </a:tblGrid>
              <a:tr h="1360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700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Diferencia significativamente  positivas y negativas vs. población general (N.C. 95%)</a:t>
                      </a:r>
                      <a:endParaRPr sz="700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60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700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Diferencias significativas entre segmentos (N.C 95%). </a:t>
                      </a:r>
                      <a:endParaRPr sz="700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275" name="Google Shape;275;p12"/>
          <p:cNvGrpSpPr/>
          <p:nvPr/>
        </p:nvGrpSpPr>
        <p:grpSpPr>
          <a:xfrm>
            <a:off x="595198" y="5968016"/>
            <a:ext cx="243775" cy="102179"/>
            <a:chOff x="5250712" y="1125246"/>
            <a:chExt cx="243775" cy="102179"/>
          </a:xfrm>
        </p:grpSpPr>
        <p:sp>
          <p:nvSpPr>
            <p:cNvPr id="276" name="Google Shape;276;p12"/>
            <p:cNvSpPr/>
            <p:nvPr/>
          </p:nvSpPr>
          <p:spPr>
            <a:xfrm flipH="1" rot="-5400000">
              <a:off x="5392308" y="1125246"/>
              <a:ext cx="102179" cy="102179"/>
            </a:xfrm>
            <a:prstGeom prst="chevron">
              <a:avLst>
                <a:gd fmla="val 5000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12"/>
            <p:cNvSpPr/>
            <p:nvPr/>
          </p:nvSpPr>
          <p:spPr>
            <a:xfrm flipH="1" rot="5400000">
              <a:off x="5250712" y="1125246"/>
              <a:ext cx="102179" cy="102179"/>
            </a:xfrm>
            <a:prstGeom prst="chevron">
              <a:avLst>
                <a:gd fmla="val 50000" name="adj"/>
              </a:avLst>
            </a:prstGeom>
            <a:solidFill>
              <a:srgbClr val="1475AB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8" name="Google Shape;278;p12"/>
          <p:cNvSpPr txBox="1"/>
          <p:nvPr/>
        </p:nvSpPr>
        <p:spPr>
          <a:xfrm>
            <a:off x="430851" y="6019105"/>
            <a:ext cx="53305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8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ABC</a:t>
            </a:r>
            <a:r>
              <a:rPr lang="es-ES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12"/>
          <p:cNvSpPr txBox="1"/>
          <p:nvPr/>
        </p:nvSpPr>
        <p:spPr>
          <a:xfrm>
            <a:off x="8608876" y="5102462"/>
            <a:ext cx="1967923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9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Media de menciones: 3,1</a:t>
            </a:r>
            <a:endParaRPr/>
          </a:p>
        </p:txBody>
      </p:sp>
      <p:sp>
        <p:nvSpPr>
          <p:cNvPr id="280" name="Google Shape;280;p12"/>
          <p:cNvSpPr txBox="1"/>
          <p:nvPr/>
        </p:nvSpPr>
        <p:spPr>
          <a:xfrm>
            <a:off x="11072885" y="2171394"/>
            <a:ext cx="1074248" cy="33855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Hombres 56%</a:t>
            </a:r>
            <a:endParaRPr sz="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Mujeres 70%</a:t>
            </a:r>
            <a:endParaRPr/>
          </a:p>
        </p:txBody>
      </p:sp>
      <p:sp>
        <p:nvSpPr>
          <p:cNvPr id="281" name="Google Shape;281;p12"/>
          <p:cNvSpPr/>
          <p:nvPr/>
        </p:nvSpPr>
        <p:spPr>
          <a:xfrm flipH="1" rot="-5400000">
            <a:off x="11281221" y="2231001"/>
            <a:ext cx="102179" cy="102179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12"/>
          <p:cNvSpPr/>
          <p:nvPr/>
        </p:nvSpPr>
        <p:spPr>
          <a:xfrm flipH="1" rot="5400000">
            <a:off x="11332311" y="2362456"/>
            <a:ext cx="102179" cy="102179"/>
          </a:xfrm>
          <a:prstGeom prst="chevron">
            <a:avLst>
              <a:gd fmla="val 50000" name="adj"/>
            </a:avLst>
          </a:prstGeom>
          <a:solidFill>
            <a:srgbClr val="1475A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12"/>
          <p:cNvSpPr txBox="1"/>
          <p:nvPr/>
        </p:nvSpPr>
        <p:spPr>
          <a:xfrm>
            <a:off x="10641811" y="3394557"/>
            <a:ext cx="1074248" cy="33855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&lt; 35 años 32%</a:t>
            </a:r>
            <a:endParaRPr sz="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&gt;35 años 20%</a:t>
            </a:r>
            <a:endParaRPr/>
          </a:p>
        </p:txBody>
      </p:sp>
      <p:sp>
        <p:nvSpPr>
          <p:cNvPr id="284" name="Google Shape;284;p12"/>
          <p:cNvSpPr/>
          <p:nvPr/>
        </p:nvSpPr>
        <p:spPr>
          <a:xfrm flipH="1" rot="-5400000">
            <a:off x="10809796" y="3575079"/>
            <a:ext cx="102179" cy="102179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12"/>
          <p:cNvSpPr/>
          <p:nvPr/>
        </p:nvSpPr>
        <p:spPr>
          <a:xfrm flipH="1" rot="5400000">
            <a:off x="10809797" y="3458791"/>
            <a:ext cx="102179" cy="102179"/>
          </a:xfrm>
          <a:prstGeom prst="chevron">
            <a:avLst>
              <a:gd fmla="val 50000" name="adj"/>
            </a:avLst>
          </a:prstGeom>
          <a:solidFill>
            <a:srgbClr val="1475A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12"/>
          <p:cNvSpPr txBox="1"/>
          <p:nvPr/>
        </p:nvSpPr>
        <p:spPr>
          <a:xfrm>
            <a:off x="608537" y="4505448"/>
            <a:ext cx="4323265" cy="861774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2088C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s-ES"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“Actualmente, </a:t>
            </a:r>
            <a:r>
              <a:rPr b="1" i="1" lang="es-ES"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la tasa de temporalidad de la afiliación juvenil se encuentra en el 21,1%, </a:t>
            </a:r>
            <a:r>
              <a:rPr i="1" lang="es-ES"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30 puntos por debajo de la registrada en junio de 2021, antes de la reforma. </a:t>
            </a:r>
            <a:r>
              <a:rPr b="1" i="1" lang="es-ES"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Una caída muy notable pero insuficiente</a:t>
            </a:r>
            <a:r>
              <a:rPr i="1" lang="es-ES"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, pues el peso del empleo temporal de las personas jóvenes es casi dos veces superior al del conjunto de la economía, cuya tasa es del 13,3%”.</a:t>
            </a:r>
            <a:endParaRPr/>
          </a:p>
        </p:txBody>
      </p:sp>
      <p:sp>
        <p:nvSpPr>
          <p:cNvPr id="287" name="Google Shape;287;p12"/>
          <p:cNvSpPr txBox="1"/>
          <p:nvPr/>
        </p:nvSpPr>
        <p:spPr>
          <a:xfrm>
            <a:off x="546721" y="5336598"/>
            <a:ext cx="2668404" cy="2000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7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Fuente:</a:t>
            </a:r>
            <a:r>
              <a:rPr lang="es-ES" sz="700" u="sng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Servicio de Estudios UGT, datos basados en el INE</a:t>
            </a:r>
            <a:endParaRPr sz="7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3" name="Google Shape;293;p13"/>
          <p:cNvGraphicFramePr/>
          <p:nvPr/>
        </p:nvGraphicFramePr>
        <p:xfrm>
          <a:off x="546721" y="592484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{03DEC9AB-ECB5-43BC-BE34-A8905938183E}</a:tableStyleId>
              </a:tblPr>
              <a:tblGrid>
                <a:gridCol w="329400"/>
                <a:gridCol w="3597425"/>
              </a:tblGrid>
              <a:tr h="1360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700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Diferencia significativamente  positivas y negativas vs. población general (N.C. 95%)</a:t>
                      </a:r>
                      <a:endParaRPr sz="700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60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700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Diferencias significativas entre segmentos (N.C 95%). </a:t>
                      </a:r>
                      <a:endParaRPr sz="700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EFF5F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94" name="Google Shape;294;p13"/>
          <p:cNvSpPr txBox="1"/>
          <p:nvPr/>
        </p:nvSpPr>
        <p:spPr>
          <a:xfrm>
            <a:off x="3155505" y="4067523"/>
            <a:ext cx="949895" cy="323631"/>
          </a:xfrm>
          <a:prstGeom prst="rect">
            <a:avLst/>
          </a:prstGeom>
          <a:noFill/>
          <a:ln cap="flat" cmpd="sng" w="9525">
            <a:solidFill>
              <a:srgbClr val="7F7F7F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95" name="Google Shape;295;p13"/>
          <p:cNvSpPr txBox="1"/>
          <p:nvPr>
            <p:ph idx="2" type="body"/>
          </p:nvPr>
        </p:nvSpPr>
        <p:spPr>
          <a:xfrm>
            <a:off x="551999" y="136525"/>
            <a:ext cx="9647078" cy="740973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</a:pPr>
            <a:r>
              <a:rPr lang="es-ES"/>
              <a:t>1. Salud mental</a:t>
            </a:r>
            <a:endParaRPr/>
          </a:p>
        </p:txBody>
      </p:sp>
      <p:sp>
        <p:nvSpPr>
          <p:cNvPr id="296" name="Google Shape;296;p13"/>
          <p:cNvSpPr/>
          <p:nvPr/>
        </p:nvSpPr>
        <p:spPr>
          <a:xfrm>
            <a:off x="831244" y="2531650"/>
            <a:ext cx="216000" cy="216000"/>
          </a:xfrm>
          <a:prstGeom prst="chevron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13"/>
          <p:cNvSpPr txBox="1"/>
          <p:nvPr/>
        </p:nvSpPr>
        <p:spPr>
          <a:xfrm>
            <a:off x="1088108" y="2484488"/>
            <a:ext cx="7687592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500">
                <a:solidFill>
                  <a:srgbClr val="0070C0"/>
                </a:solidFill>
                <a:latin typeface="Proxima Nova"/>
                <a:ea typeface="Proxima Nova"/>
                <a:cs typeface="Proxima Nova"/>
                <a:sym typeface="Proxima Nova"/>
              </a:rPr>
              <a:t>Nivel de exigencia laboral en el que se sitúan los/as empleados/as</a:t>
            </a:r>
            <a:endParaRPr sz="1500">
              <a:solidFill>
                <a:srgbClr val="0070C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98" name="Google Shape;298;p13"/>
          <p:cNvSpPr txBox="1"/>
          <p:nvPr/>
        </p:nvSpPr>
        <p:spPr>
          <a:xfrm>
            <a:off x="0" y="6492639"/>
            <a:ext cx="10464800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s-ES" sz="9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U7. Pensando en tu experiencia y en la empresa en la que trabajas actualmente, ¿cuál es el nivel de presión o exigencia laboral en el que te sitúas actualmente en cada uno de los siguientes aspectos? </a:t>
            </a:r>
            <a:endParaRPr/>
          </a:p>
        </p:txBody>
      </p:sp>
      <p:sp>
        <p:nvSpPr>
          <p:cNvPr id="299" name="Google Shape;299;p13"/>
          <p:cNvSpPr txBox="1"/>
          <p:nvPr/>
        </p:nvSpPr>
        <p:spPr>
          <a:xfrm>
            <a:off x="1088108" y="2865057"/>
            <a:ext cx="6172200" cy="2756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Mi </a:t>
            </a:r>
            <a:r>
              <a:rPr b="1" lang="es-ES"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nivel de presión</a:t>
            </a:r>
            <a:r>
              <a:rPr lang="es-ES"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o exigencia laboral es…</a:t>
            </a:r>
            <a:endParaRPr/>
          </a:p>
        </p:txBody>
      </p:sp>
      <p:graphicFrame>
        <p:nvGraphicFramePr>
          <p:cNvPr id="300" name="Google Shape;300;p13"/>
          <p:cNvGraphicFramePr/>
          <p:nvPr/>
        </p:nvGraphicFramePr>
        <p:xfrm>
          <a:off x="1303276" y="3146540"/>
          <a:ext cx="9112756" cy="2809917"/>
        </p:xfrm>
        <a:graphic>
          <a:graphicData uri="http://schemas.openxmlformats.org/drawingml/2006/chart">
            <c:chart r:id="rId3"/>
          </a:graphicData>
        </a:graphic>
      </p:graphicFrame>
      <p:cxnSp>
        <p:nvCxnSpPr>
          <p:cNvPr id="301" name="Google Shape;301;p13"/>
          <p:cNvCxnSpPr/>
          <p:nvPr/>
        </p:nvCxnSpPr>
        <p:spPr>
          <a:xfrm>
            <a:off x="5480304" y="3432657"/>
            <a:ext cx="0" cy="517478"/>
          </a:xfrm>
          <a:prstGeom prst="straightConnector1">
            <a:avLst/>
          </a:prstGeom>
          <a:noFill/>
          <a:ln cap="flat" cmpd="sng" w="28575">
            <a:solidFill>
              <a:srgbClr val="FF6340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302" name="Google Shape;302;p13"/>
          <p:cNvCxnSpPr/>
          <p:nvPr/>
        </p:nvCxnSpPr>
        <p:spPr>
          <a:xfrm>
            <a:off x="6748272" y="3445188"/>
            <a:ext cx="0" cy="441901"/>
          </a:xfrm>
          <a:prstGeom prst="straightConnector1">
            <a:avLst/>
          </a:prstGeom>
          <a:noFill/>
          <a:ln cap="flat" cmpd="sng" w="28575">
            <a:solidFill>
              <a:srgbClr val="FF6340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303" name="Google Shape;303;p13"/>
          <p:cNvCxnSpPr/>
          <p:nvPr/>
        </p:nvCxnSpPr>
        <p:spPr>
          <a:xfrm>
            <a:off x="8025384" y="3531860"/>
            <a:ext cx="0" cy="749603"/>
          </a:xfrm>
          <a:prstGeom prst="straightConnector1">
            <a:avLst/>
          </a:prstGeom>
          <a:noFill/>
          <a:ln cap="flat" cmpd="sng" w="28575">
            <a:solidFill>
              <a:srgbClr val="FF6340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304" name="Google Shape;304;p13"/>
          <p:cNvCxnSpPr/>
          <p:nvPr/>
        </p:nvCxnSpPr>
        <p:spPr>
          <a:xfrm>
            <a:off x="9302496" y="3657906"/>
            <a:ext cx="0" cy="511988"/>
          </a:xfrm>
          <a:prstGeom prst="straightConnector1">
            <a:avLst/>
          </a:prstGeom>
          <a:noFill/>
          <a:ln cap="flat" cmpd="sng" w="28575">
            <a:solidFill>
              <a:srgbClr val="FF6340"/>
            </a:solidFill>
            <a:prstDash val="dash"/>
            <a:miter lim="800000"/>
            <a:headEnd len="sm" w="sm" type="none"/>
            <a:tailEnd len="sm" w="sm" type="none"/>
          </a:ln>
        </p:spPr>
      </p:cxnSp>
      <p:sp>
        <p:nvSpPr>
          <p:cNvPr id="305" name="Google Shape;305;p13"/>
          <p:cNvSpPr txBox="1"/>
          <p:nvPr/>
        </p:nvSpPr>
        <p:spPr>
          <a:xfrm>
            <a:off x="4849368" y="3602248"/>
            <a:ext cx="647984" cy="367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>
                <a:solidFill>
                  <a:srgbClr val="FF6340"/>
                </a:solidFill>
                <a:latin typeface="Proxima Nova"/>
                <a:ea typeface="Proxima Nova"/>
                <a:cs typeface="Proxima Nova"/>
                <a:sym typeface="Proxima Nova"/>
              </a:rPr>
              <a:t>22%</a:t>
            </a:r>
            <a:endParaRPr/>
          </a:p>
        </p:txBody>
      </p:sp>
      <p:sp>
        <p:nvSpPr>
          <p:cNvPr id="306" name="Google Shape;306;p13"/>
          <p:cNvSpPr txBox="1"/>
          <p:nvPr/>
        </p:nvSpPr>
        <p:spPr>
          <a:xfrm>
            <a:off x="4713112" y="3411447"/>
            <a:ext cx="920495" cy="3061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>
                <a:solidFill>
                  <a:srgbClr val="FF6340"/>
                </a:solidFill>
                <a:latin typeface="Proxima Nova"/>
                <a:ea typeface="Proxima Nova"/>
                <a:cs typeface="Proxima Nova"/>
                <a:sym typeface="Proxima Nova"/>
              </a:rPr>
              <a:t>Mayor</a:t>
            </a:r>
            <a:endParaRPr/>
          </a:p>
        </p:txBody>
      </p:sp>
      <p:sp>
        <p:nvSpPr>
          <p:cNvPr id="307" name="Google Shape;307;p13"/>
          <p:cNvSpPr txBox="1"/>
          <p:nvPr/>
        </p:nvSpPr>
        <p:spPr>
          <a:xfrm>
            <a:off x="6114571" y="3592369"/>
            <a:ext cx="647984" cy="367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>
                <a:solidFill>
                  <a:srgbClr val="FF6340"/>
                </a:solidFill>
                <a:latin typeface="Proxima Nova"/>
                <a:ea typeface="Proxima Nova"/>
                <a:cs typeface="Proxima Nova"/>
                <a:sym typeface="Proxima Nova"/>
              </a:rPr>
              <a:t>18%</a:t>
            </a:r>
            <a:endParaRPr/>
          </a:p>
        </p:txBody>
      </p:sp>
      <p:sp>
        <p:nvSpPr>
          <p:cNvPr id="308" name="Google Shape;308;p13"/>
          <p:cNvSpPr txBox="1"/>
          <p:nvPr/>
        </p:nvSpPr>
        <p:spPr>
          <a:xfrm>
            <a:off x="5978315" y="3401568"/>
            <a:ext cx="920495" cy="3061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>
                <a:solidFill>
                  <a:srgbClr val="FF6340"/>
                </a:solidFill>
                <a:latin typeface="Proxima Nova"/>
                <a:ea typeface="Proxima Nova"/>
                <a:cs typeface="Proxima Nova"/>
                <a:sym typeface="Proxima Nova"/>
              </a:rPr>
              <a:t>Mayor</a:t>
            </a:r>
            <a:endParaRPr/>
          </a:p>
        </p:txBody>
      </p:sp>
      <p:sp>
        <p:nvSpPr>
          <p:cNvPr id="309" name="Google Shape;309;p13"/>
          <p:cNvSpPr txBox="1"/>
          <p:nvPr/>
        </p:nvSpPr>
        <p:spPr>
          <a:xfrm>
            <a:off x="7377967" y="3888235"/>
            <a:ext cx="647984" cy="367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>
                <a:solidFill>
                  <a:schemeClr val="lt1"/>
                </a:solidFill>
                <a:highlight>
                  <a:srgbClr val="FF6340"/>
                </a:highlight>
                <a:latin typeface="Proxima Nova"/>
                <a:ea typeface="Proxima Nova"/>
                <a:cs typeface="Proxima Nova"/>
                <a:sym typeface="Proxima Nova"/>
              </a:rPr>
              <a:t>32%</a:t>
            </a:r>
            <a:endParaRPr/>
          </a:p>
        </p:txBody>
      </p:sp>
      <p:sp>
        <p:nvSpPr>
          <p:cNvPr id="310" name="Google Shape;310;p13"/>
          <p:cNvSpPr txBox="1"/>
          <p:nvPr/>
        </p:nvSpPr>
        <p:spPr>
          <a:xfrm>
            <a:off x="7241711" y="3697434"/>
            <a:ext cx="920495" cy="3061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>
                <a:solidFill>
                  <a:srgbClr val="FF6340"/>
                </a:solidFill>
                <a:latin typeface="Proxima Nova"/>
                <a:ea typeface="Proxima Nova"/>
                <a:cs typeface="Proxima Nova"/>
                <a:sym typeface="Proxima Nova"/>
              </a:rPr>
              <a:t>Mayor</a:t>
            </a:r>
            <a:endParaRPr/>
          </a:p>
        </p:txBody>
      </p:sp>
      <p:sp>
        <p:nvSpPr>
          <p:cNvPr id="311" name="Google Shape;311;p13"/>
          <p:cNvSpPr txBox="1"/>
          <p:nvPr/>
        </p:nvSpPr>
        <p:spPr>
          <a:xfrm>
            <a:off x="8680704" y="3830137"/>
            <a:ext cx="647984" cy="367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>
                <a:solidFill>
                  <a:srgbClr val="FF6340"/>
                </a:solidFill>
                <a:latin typeface="Proxima Nova"/>
                <a:ea typeface="Proxima Nova"/>
                <a:cs typeface="Proxima Nova"/>
                <a:sym typeface="Proxima Nova"/>
              </a:rPr>
              <a:t>22%</a:t>
            </a:r>
            <a:endParaRPr/>
          </a:p>
        </p:txBody>
      </p:sp>
      <p:sp>
        <p:nvSpPr>
          <p:cNvPr id="312" name="Google Shape;312;p13"/>
          <p:cNvSpPr txBox="1"/>
          <p:nvPr/>
        </p:nvSpPr>
        <p:spPr>
          <a:xfrm>
            <a:off x="8544448" y="3639336"/>
            <a:ext cx="920495" cy="3061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>
                <a:solidFill>
                  <a:srgbClr val="FF6340"/>
                </a:solidFill>
                <a:latin typeface="Proxima Nova"/>
                <a:ea typeface="Proxima Nova"/>
                <a:cs typeface="Proxima Nova"/>
                <a:sym typeface="Proxima Nova"/>
              </a:rPr>
              <a:t>Mayor</a:t>
            </a:r>
            <a:endParaRPr/>
          </a:p>
        </p:txBody>
      </p:sp>
      <p:sp>
        <p:nvSpPr>
          <p:cNvPr id="313" name="Google Shape;313;p13"/>
          <p:cNvSpPr txBox="1"/>
          <p:nvPr/>
        </p:nvSpPr>
        <p:spPr>
          <a:xfrm>
            <a:off x="487662" y="922764"/>
            <a:ext cx="1111673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En este contexto, y como es de esperar, el volumen de trabajo – la causalidad directa de los problemas de salud mental en el trabajo - es el aspecto que más aplica al grueso de la Población Ocupada, </a:t>
            </a:r>
            <a:r>
              <a:rPr b="1" lang="es-ES" sz="1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y el que más presión está soportando actualmente</a:t>
            </a:r>
            <a:r>
              <a:rPr lang="es-ES" sz="1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En concreto, casi la mitad de las mujeres trabajadoras siente que soportan una carga mayor a la que pueden asumir.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Muy cerca se encuentra la presión de los </a:t>
            </a:r>
            <a:r>
              <a:rPr i="1" lang="es-ES" sz="14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deadlines</a:t>
            </a:r>
            <a:r>
              <a:rPr lang="es-ES" sz="14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o las fechas de entrega que, aunque aplica a menos trabajadores/as, un tercio del global siente que la exigencia es mayor a la que pueden asumir.</a:t>
            </a:r>
            <a:endParaRPr/>
          </a:p>
        </p:txBody>
      </p:sp>
      <p:cxnSp>
        <p:nvCxnSpPr>
          <p:cNvPr id="314" name="Google Shape;314;p13"/>
          <p:cNvCxnSpPr/>
          <p:nvPr/>
        </p:nvCxnSpPr>
        <p:spPr>
          <a:xfrm>
            <a:off x="4166758" y="3437247"/>
            <a:ext cx="0" cy="1003836"/>
          </a:xfrm>
          <a:prstGeom prst="straightConnector1">
            <a:avLst/>
          </a:prstGeom>
          <a:noFill/>
          <a:ln cap="flat" cmpd="sng" w="28575">
            <a:solidFill>
              <a:srgbClr val="FF6340"/>
            </a:solidFill>
            <a:prstDash val="dash"/>
            <a:miter lim="800000"/>
            <a:headEnd len="sm" w="sm" type="none"/>
            <a:tailEnd len="sm" w="sm" type="none"/>
          </a:ln>
        </p:spPr>
      </p:cxnSp>
      <p:sp>
        <p:nvSpPr>
          <p:cNvPr id="315" name="Google Shape;315;p13"/>
          <p:cNvSpPr txBox="1"/>
          <p:nvPr/>
        </p:nvSpPr>
        <p:spPr>
          <a:xfrm>
            <a:off x="3471815" y="3729172"/>
            <a:ext cx="647984" cy="367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>
                <a:solidFill>
                  <a:schemeClr val="lt1"/>
                </a:solidFill>
                <a:highlight>
                  <a:srgbClr val="FF6340"/>
                </a:highlight>
                <a:latin typeface="Proxima Nova"/>
                <a:ea typeface="Proxima Nova"/>
                <a:cs typeface="Proxima Nova"/>
                <a:sym typeface="Proxima Nova"/>
              </a:rPr>
              <a:t>42%</a:t>
            </a:r>
            <a:endParaRPr/>
          </a:p>
        </p:txBody>
      </p:sp>
      <p:sp>
        <p:nvSpPr>
          <p:cNvPr id="316" name="Google Shape;316;p13"/>
          <p:cNvSpPr txBox="1"/>
          <p:nvPr/>
        </p:nvSpPr>
        <p:spPr>
          <a:xfrm>
            <a:off x="3335559" y="3538371"/>
            <a:ext cx="920495" cy="3061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>
                <a:solidFill>
                  <a:srgbClr val="FF6340"/>
                </a:solidFill>
                <a:latin typeface="Proxima Nova"/>
                <a:ea typeface="Proxima Nova"/>
                <a:cs typeface="Proxima Nova"/>
                <a:sym typeface="Proxima Nova"/>
              </a:rPr>
              <a:t>Mayor</a:t>
            </a:r>
            <a:endParaRPr/>
          </a:p>
        </p:txBody>
      </p:sp>
      <p:sp>
        <p:nvSpPr>
          <p:cNvPr id="317" name="Google Shape;317;p13"/>
          <p:cNvSpPr txBox="1"/>
          <p:nvPr/>
        </p:nvSpPr>
        <p:spPr>
          <a:xfrm>
            <a:off x="3077213" y="4048824"/>
            <a:ext cx="1074248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9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Hombres 36%</a:t>
            </a:r>
            <a:endParaRPr sz="9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9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Mujeres 48%</a:t>
            </a:r>
            <a:endParaRPr/>
          </a:p>
        </p:txBody>
      </p:sp>
      <p:sp>
        <p:nvSpPr>
          <p:cNvPr id="318" name="Google Shape;318;p13"/>
          <p:cNvSpPr/>
          <p:nvPr/>
        </p:nvSpPr>
        <p:spPr>
          <a:xfrm flipH="1" rot="-5400000">
            <a:off x="3203253" y="4123820"/>
            <a:ext cx="102179" cy="102179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13"/>
          <p:cNvSpPr/>
          <p:nvPr/>
        </p:nvSpPr>
        <p:spPr>
          <a:xfrm flipH="1" rot="5400000">
            <a:off x="3254343" y="4255275"/>
            <a:ext cx="102179" cy="102179"/>
          </a:xfrm>
          <a:prstGeom prst="chevron">
            <a:avLst>
              <a:gd fmla="val 50000" name="adj"/>
            </a:avLst>
          </a:prstGeom>
          <a:solidFill>
            <a:srgbClr val="1475A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13"/>
          <p:cNvSpPr txBox="1"/>
          <p:nvPr/>
        </p:nvSpPr>
        <p:spPr>
          <a:xfrm>
            <a:off x="8231154" y="6009104"/>
            <a:ext cx="1967923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-ES" sz="800">
                <a:solidFill>
                  <a:srgbClr val="A5A5A5"/>
                </a:solidFill>
                <a:latin typeface="Proxima Nova"/>
                <a:ea typeface="Proxima Nova"/>
                <a:cs typeface="Proxima Nova"/>
                <a:sym typeface="Proxima Nova"/>
              </a:rPr>
              <a:t>Base Población Ocupada: 1.040</a:t>
            </a:r>
            <a:endParaRPr/>
          </a:p>
        </p:txBody>
      </p:sp>
      <p:grpSp>
        <p:nvGrpSpPr>
          <p:cNvPr id="321" name="Google Shape;321;p13"/>
          <p:cNvGrpSpPr/>
          <p:nvPr/>
        </p:nvGrpSpPr>
        <p:grpSpPr>
          <a:xfrm>
            <a:off x="595198" y="5968016"/>
            <a:ext cx="243775" cy="102179"/>
            <a:chOff x="5250712" y="1125246"/>
            <a:chExt cx="243775" cy="102179"/>
          </a:xfrm>
        </p:grpSpPr>
        <p:sp>
          <p:nvSpPr>
            <p:cNvPr id="322" name="Google Shape;322;p13"/>
            <p:cNvSpPr/>
            <p:nvPr/>
          </p:nvSpPr>
          <p:spPr>
            <a:xfrm flipH="1" rot="-5400000">
              <a:off x="5392308" y="1125246"/>
              <a:ext cx="102179" cy="102179"/>
            </a:xfrm>
            <a:prstGeom prst="chevron">
              <a:avLst>
                <a:gd fmla="val 5000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13"/>
            <p:cNvSpPr/>
            <p:nvPr/>
          </p:nvSpPr>
          <p:spPr>
            <a:xfrm flipH="1" rot="5400000">
              <a:off x="5250712" y="1125246"/>
              <a:ext cx="102179" cy="102179"/>
            </a:xfrm>
            <a:prstGeom prst="chevron">
              <a:avLst>
                <a:gd fmla="val 50000" name="adj"/>
              </a:avLst>
            </a:prstGeom>
            <a:solidFill>
              <a:srgbClr val="1475AB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4" name="Google Shape;324;p13"/>
          <p:cNvSpPr txBox="1"/>
          <p:nvPr/>
        </p:nvSpPr>
        <p:spPr>
          <a:xfrm>
            <a:off x="430851" y="6019105"/>
            <a:ext cx="53305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8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ABC</a:t>
            </a:r>
            <a:r>
              <a:rPr lang="es-ES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Infojobs: diapositivas variadas">
  <a:themeElements>
    <a:clrScheme name="InfoJobs - Colores">
      <a:dk1>
        <a:srgbClr val="2C3033"/>
      </a:dk1>
      <a:lt1>
        <a:srgbClr val="FFFFFF"/>
      </a:lt1>
      <a:dk2>
        <a:srgbClr val="0C5077"/>
      </a:dk2>
      <a:lt2>
        <a:srgbClr val="C0D8E8"/>
      </a:lt2>
      <a:accent1>
        <a:srgbClr val="167DB7"/>
      </a:accent1>
      <a:accent2>
        <a:srgbClr val="FF6340"/>
      </a:accent2>
      <a:accent3>
        <a:srgbClr val="167DB7"/>
      </a:accent3>
      <a:accent4>
        <a:srgbClr val="FF6340"/>
      </a:accent4>
      <a:accent5>
        <a:srgbClr val="167DB7"/>
      </a:accent5>
      <a:accent6>
        <a:srgbClr val="FF6340"/>
      </a:accent6>
      <a:hlink>
        <a:srgbClr val="FF6340"/>
      </a:hlink>
      <a:folHlink>
        <a:srgbClr val="BD634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2023-11-27T17:33:21Z</dcterms:created>
  <dc:creator>Daniel Llamas Soto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0x010100C39EAAB4CF7CB1459BC2C7C5CF67EA54</vt:lpwstr>
  </property>
  <property fmtid="{D5CDD505-2E9C-101B-9397-08002B2CF9AE}" pid="3" name="MediaServiceImageTags">
    <vt:lpwstr/>
  </property>
</Properties>
</file>